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5" r:id="rId5"/>
    <p:sldId id="271" r:id="rId6"/>
    <p:sldId id="272" r:id="rId7"/>
    <p:sldId id="273" r:id="rId8"/>
    <p:sldId id="259" r:id="rId9"/>
    <p:sldId id="260" r:id="rId10"/>
    <p:sldId id="261" r:id="rId11"/>
    <p:sldId id="262" r:id="rId12"/>
    <p:sldId id="263" r:id="rId13"/>
    <p:sldId id="264" r:id="rId14"/>
    <p:sldId id="267" r:id="rId15"/>
    <p:sldId id="268" r:id="rId16"/>
    <p:sldId id="269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265" r:id="rId45"/>
    <p:sldId id="266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EF9603-4F3E-4D41-BDF6-FC591806908B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5F2EAF-9CB4-41D8-89C6-815C6F2D9C2B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sz="7200" dirty="0" err="1"/>
            <a:t>citra</a:t>
          </a:r>
          <a:endParaRPr lang="en-US" sz="7200" dirty="0"/>
        </a:p>
      </dgm:t>
    </dgm:pt>
    <dgm:pt modelId="{4562616A-D428-4300-B8E3-22437738906F}" type="parTrans" cxnId="{27887B6E-219E-43E6-9046-959E078E5D42}">
      <dgm:prSet/>
      <dgm:spPr/>
      <dgm:t>
        <a:bodyPr/>
        <a:lstStyle/>
        <a:p>
          <a:endParaRPr lang="en-US"/>
        </a:p>
      </dgm:t>
    </dgm:pt>
    <dgm:pt modelId="{76891A0F-4FBF-4FE2-8F0B-EECE7955EDF7}" type="sibTrans" cxnId="{27887B6E-219E-43E6-9046-959E078E5D42}">
      <dgm:prSet/>
      <dgm:spPr/>
      <dgm:t>
        <a:bodyPr/>
        <a:lstStyle/>
        <a:p>
          <a:endParaRPr lang="en-US"/>
        </a:p>
      </dgm:t>
    </dgm:pt>
    <dgm:pt modelId="{1985BD1B-98FA-4FCD-ACE3-6372BA409499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200" dirty="0"/>
            <a:t>Citra digital</a:t>
          </a:r>
        </a:p>
      </dgm:t>
    </dgm:pt>
    <dgm:pt modelId="{C0D2759C-9BC7-46CA-B1D4-70F27544A269}" type="parTrans" cxnId="{7A4EDEED-1D94-4830-A651-8CBED4999B2F}">
      <dgm:prSet/>
      <dgm:spPr/>
      <dgm:t>
        <a:bodyPr/>
        <a:lstStyle/>
        <a:p>
          <a:endParaRPr lang="en-US"/>
        </a:p>
      </dgm:t>
    </dgm:pt>
    <dgm:pt modelId="{48FE6890-6D89-4D1C-BF3E-5ED7BA2E5EFB}" type="sibTrans" cxnId="{7A4EDEED-1D94-4830-A651-8CBED4999B2F}">
      <dgm:prSet/>
      <dgm:spPr/>
      <dgm:t>
        <a:bodyPr/>
        <a:lstStyle/>
        <a:p>
          <a:endParaRPr lang="en-US"/>
        </a:p>
      </dgm:t>
    </dgm:pt>
    <dgm:pt modelId="{EFF53B08-44F3-4C80-A7DA-BEE3A2FCABED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rgbClr val="FFFF00">
                <a:shade val="30000"/>
                <a:satMod val="115000"/>
              </a:srgbClr>
            </a:gs>
            <a:gs pos="50000">
              <a:srgbClr val="FFFF00">
                <a:shade val="67500"/>
                <a:satMod val="115000"/>
              </a:srgbClr>
            </a:gs>
            <a:gs pos="100000">
              <a:srgbClr val="FFFF00">
                <a:shade val="100000"/>
                <a:satMod val="115000"/>
              </a:srgbClr>
            </a:gs>
          </a:gsLst>
          <a:lin ang="8100000" scaled="1"/>
          <a:tileRect/>
        </a:gradFill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Matrik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dua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dimensi</a:t>
          </a:r>
          <a:r>
            <a:rPr lang="en-US" dirty="0">
              <a:solidFill>
                <a:schemeClr val="tx1"/>
              </a:solidFill>
            </a:rPr>
            <a:t> yang </a:t>
          </a:r>
          <a:r>
            <a:rPr lang="en-US" dirty="0" err="1">
              <a:solidFill>
                <a:schemeClr val="tx1"/>
              </a:solidFill>
            </a:rPr>
            <a:t>terdiri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dari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angka-angka</a:t>
          </a:r>
          <a:endParaRPr lang="en-US" dirty="0">
            <a:solidFill>
              <a:schemeClr val="tx1"/>
            </a:solidFill>
          </a:endParaRPr>
        </a:p>
      </dgm:t>
    </dgm:pt>
    <dgm:pt modelId="{6540B35A-94EE-46DE-AFDB-761F5E8F991A}" type="parTrans" cxnId="{71B0536F-ACAB-430F-B329-B72214D8BE42}">
      <dgm:prSet/>
      <dgm:spPr/>
      <dgm:t>
        <a:bodyPr/>
        <a:lstStyle/>
        <a:p>
          <a:endParaRPr lang="en-US"/>
        </a:p>
      </dgm:t>
    </dgm:pt>
    <dgm:pt modelId="{6552B08A-9AED-47D3-8B6B-10C349BA379F}" type="sibTrans" cxnId="{71B0536F-ACAB-430F-B329-B72214D8BE42}">
      <dgm:prSet/>
      <dgm:spPr/>
      <dgm:t>
        <a:bodyPr/>
        <a:lstStyle/>
        <a:p>
          <a:endParaRPr lang="en-US"/>
        </a:p>
      </dgm:t>
    </dgm:pt>
    <dgm:pt modelId="{9E279243-9791-4C21-AD30-417638F46B56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>
              <a:solidFill>
                <a:srgbClr val="FF0000"/>
              </a:solidFill>
            </a:rPr>
            <a:t>Masing2 pixel </a:t>
          </a:r>
          <a:r>
            <a:rPr lang="en-US" dirty="0" err="1">
              <a:solidFill>
                <a:srgbClr val="FF0000"/>
              </a:solidFill>
            </a:rPr>
            <a:t>menunjukan</a:t>
          </a:r>
          <a:r>
            <a:rPr lang="en-US" dirty="0">
              <a:solidFill>
                <a:srgbClr val="FF0000"/>
              </a:solidFill>
            </a:rPr>
            <a:t> </a:t>
          </a:r>
          <a:r>
            <a:rPr lang="en-US" dirty="0" err="1">
              <a:solidFill>
                <a:srgbClr val="FF0000"/>
              </a:solidFill>
            </a:rPr>
            <a:t>tingkat</a:t>
          </a:r>
          <a:r>
            <a:rPr lang="en-US" dirty="0">
              <a:solidFill>
                <a:srgbClr val="FF0000"/>
              </a:solidFill>
            </a:rPr>
            <a:t> </a:t>
          </a:r>
          <a:r>
            <a:rPr lang="en-US" dirty="0" err="1">
              <a:solidFill>
                <a:srgbClr val="FF0000"/>
              </a:solidFill>
            </a:rPr>
            <a:t>kecerahan</a:t>
          </a:r>
          <a:endParaRPr lang="en-US" dirty="0">
            <a:solidFill>
              <a:srgbClr val="FF0000"/>
            </a:solidFill>
          </a:endParaRPr>
        </a:p>
      </dgm:t>
    </dgm:pt>
    <dgm:pt modelId="{3EE63065-DB24-4430-9D25-7A7544362CF4}" type="parTrans" cxnId="{B8F54B66-6C28-4B4E-ABDB-529CD0E76BA5}">
      <dgm:prSet/>
      <dgm:spPr/>
      <dgm:t>
        <a:bodyPr/>
        <a:lstStyle/>
        <a:p>
          <a:endParaRPr lang="en-US"/>
        </a:p>
      </dgm:t>
    </dgm:pt>
    <dgm:pt modelId="{718E95AA-5169-471F-A674-642C41F33B63}" type="sibTrans" cxnId="{B8F54B66-6C28-4B4E-ABDB-529CD0E76BA5}">
      <dgm:prSet/>
      <dgm:spPr/>
      <dgm:t>
        <a:bodyPr/>
        <a:lstStyle/>
        <a:p>
          <a:endParaRPr lang="en-US"/>
        </a:p>
      </dgm:t>
    </dgm:pt>
    <dgm:pt modelId="{C41ACF11-0D99-4C06-AC38-51B0BE09F353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200" dirty="0"/>
            <a:t>Citra analog</a:t>
          </a:r>
        </a:p>
      </dgm:t>
    </dgm:pt>
    <dgm:pt modelId="{C21224A1-BA5F-48EE-B6C0-78DE0DA36F07}" type="parTrans" cxnId="{6FCB804D-16C4-4CB0-99AC-125C9C5DCB87}">
      <dgm:prSet/>
      <dgm:spPr/>
      <dgm:t>
        <a:bodyPr/>
        <a:lstStyle/>
        <a:p>
          <a:endParaRPr lang="en-US"/>
        </a:p>
      </dgm:t>
    </dgm:pt>
    <dgm:pt modelId="{9EE3EC94-53EF-42AA-A8C1-4A2248572D69}" type="sibTrans" cxnId="{6FCB804D-16C4-4CB0-99AC-125C9C5DCB87}">
      <dgm:prSet/>
      <dgm:spPr/>
      <dgm:t>
        <a:bodyPr/>
        <a:lstStyle/>
        <a:p>
          <a:endParaRPr lang="en-US"/>
        </a:p>
      </dgm:t>
    </dgm:pt>
    <dgm:pt modelId="{EF4C5E84-7B73-4C12-84F1-B5B4FEFE89CD}" type="pres">
      <dgm:prSet presAssocID="{6AEF9603-4F3E-4D41-BDF6-FC591806908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36E9BDC-F834-4C73-8C7A-15E407BE1DC4}" type="pres">
      <dgm:prSet presAssocID="{F95F2EAF-9CB4-41D8-89C6-815C6F2D9C2B}" presName="root1" presStyleCnt="0"/>
      <dgm:spPr/>
    </dgm:pt>
    <dgm:pt modelId="{2CC6446C-3BCE-484E-A36C-A9713E074621}" type="pres">
      <dgm:prSet presAssocID="{F95F2EAF-9CB4-41D8-89C6-815C6F2D9C2B}" presName="LevelOneTextNode" presStyleLbl="node0" presStyleIdx="0" presStyleCnt="1" custScaleY="214976" custLinFactY="-8428" custLinFactNeighborX="-99" custLinFactNeighborY="-100000">
        <dgm:presLayoutVars>
          <dgm:chPref val="3"/>
        </dgm:presLayoutVars>
      </dgm:prSet>
      <dgm:spPr/>
    </dgm:pt>
    <dgm:pt modelId="{25BCE79B-CB00-4E60-8E4C-85D7C6FE8F70}" type="pres">
      <dgm:prSet presAssocID="{F95F2EAF-9CB4-41D8-89C6-815C6F2D9C2B}" presName="level2hierChild" presStyleCnt="0"/>
      <dgm:spPr/>
    </dgm:pt>
    <dgm:pt modelId="{C40CB94C-23F4-4112-9952-4923780CFF3E}" type="pres">
      <dgm:prSet presAssocID="{C0D2759C-9BC7-46CA-B1D4-70F27544A269}" presName="conn2-1" presStyleLbl="parChTrans1D2" presStyleIdx="0" presStyleCnt="2"/>
      <dgm:spPr/>
    </dgm:pt>
    <dgm:pt modelId="{C2C18A89-EF9A-4270-AE94-8E09BE68C69D}" type="pres">
      <dgm:prSet presAssocID="{C0D2759C-9BC7-46CA-B1D4-70F27544A269}" presName="connTx" presStyleLbl="parChTrans1D2" presStyleIdx="0" presStyleCnt="2"/>
      <dgm:spPr/>
    </dgm:pt>
    <dgm:pt modelId="{08F52714-7CE6-4CF1-A830-79F61DB42B2E}" type="pres">
      <dgm:prSet presAssocID="{1985BD1B-98FA-4FCD-ACE3-6372BA409499}" presName="root2" presStyleCnt="0"/>
      <dgm:spPr/>
    </dgm:pt>
    <dgm:pt modelId="{BB285B45-726B-4E02-A46D-CA617D099EA4}" type="pres">
      <dgm:prSet presAssocID="{1985BD1B-98FA-4FCD-ACE3-6372BA409499}" presName="LevelTwoTextNode" presStyleLbl="node2" presStyleIdx="0" presStyleCnt="2" custLinFactNeighborX="-4389" custLinFactNeighborY="46601">
        <dgm:presLayoutVars>
          <dgm:chPref val="3"/>
        </dgm:presLayoutVars>
      </dgm:prSet>
      <dgm:spPr/>
    </dgm:pt>
    <dgm:pt modelId="{75E1A66D-2B08-4FA7-9447-7DE62050A69B}" type="pres">
      <dgm:prSet presAssocID="{1985BD1B-98FA-4FCD-ACE3-6372BA409499}" presName="level3hierChild" presStyleCnt="0"/>
      <dgm:spPr/>
    </dgm:pt>
    <dgm:pt modelId="{5411E2B3-6616-451E-AC11-898D9450313F}" type="pres">
      <dgm:prSet presAssocID="{6540B35A-94EE-46DE-AFDB-761F5E8F991A}" presName="conn2-1" presStyleLbl="parChTrans1D3" presStyleIdx="0" presStyleCnt="2"/>
      <dgm:spPr/>
    </dgm:pt>
    <dgm:pt modelId="{5350577D-66D5-4FE2-8F59-F3FD592D001A}" type="pres">
      <dgm:prSet presAssocID="{6540B35A-94EE-46DE-AFDB-761F5E8F991A}" presName="connTx" presStyleLbl="parChTrans1D3" presStyleIdx="0" presStyleCnt="2"/>
      <dgm:spPr/>
    </dgm:pt>
    <dgm:pt modelId="{C7AB21AB-4EF1-49E5-A10B-FB0062710ABF}" type="pres">
      <dgm:prSet presAssocID="{EFF53B08-44F3-4C80-A7DA-BEE3A2FCABED}" presName="root2" presStyleCnt="0"/>
      <dgm:spPr/>
    </dgm:pt>
    <dgm:pt modelId="{DDCB9134-D78B-44D0-8B5E-FB5D5E611B4B}" type="pres">
      <dgm:prSet presAssocID="{EFF53B08-44F3-4C80-A7DA-BEE3A2FCABED}" presName="LevelTwoTextNode" presStyleLbl="node3" presStyleIdx="0" presStyleCnt="2" custScaleX="119213" custScaleY="173510" custLinFactNeighborX="-9208" custLinFactNeighborY="39734">
        <dgm:presLayoutVars>
          <dgm:chPref val="3"/>
        </dgm:presLayoutVars>
      </dgm:prSet>
      <dgm:spPr/>
    </dgm:pt>
    <dgm:pt modelId="{DB42045C-38D4-47F6-B719-75037DFC96F2}" type="pres">
      <dgm:prSet presAssocID="{EFF53B08-44F3-4C80-A7DA-BEE3A2FCABED}" presName="level3hierChild" presStyleCnt="0"/>
      <dgm:spPr/>
    </dgm:pt>
    <dgm:pt modelId="{7B6ABA43-5A8D-4765-980B-5976A73D1899}" type="pres">
      <dgm:prSet presAssocID="{3EE63065-DB24-4430-9D25-7A7544362CF4}" presName="conn2-1" presStyleLbl="parChTrans1D3" presStyleIdx="1" presStyleCnt="2"/>
      <dgm:spPr/>
    </dgm:pt>
    <dgm:pt modelId="{58737169-C01E-471C-B5DD-BED9B18C78AA}" type="pres">
      <dgm:prSet presAssocID="{3EE63065-DB24-4430-9D25-7A7544362CF4}" presName="connTx" presStyleLbl="parChTrans1D3" presStyleIdx="1" presStyleCnt="2"/>
      <dgm:spPr/>
    </dgm:pt>
    <dgm:pt modelId="{22472C75-8D14-443A-A762-F010123F7540}" type="pres">
      <dgm:prSet presAssocID="{9E279243-9791-4C21-AD30-417638F46B56}" presName="root2" presStyleCnt="0"/>
      <dgm:spPr/>
    </dgm:pt>
    <dgm:pt modelId="{11627011-66D0-42C5-9648-6716007AE064}" type="pres">
      <dgm:prSet presAssocID="{9E279243-9791-4C21-AD30-417638F46B56}" presName="LevelTwoTextNode" presStyleLbl="node3" presStyleIdx="1" presStyleCnt="2" custScaleX="131445" custScaleY="210495" custLinFactY="76733" custLinFactNeighborX="-4455" custLinFactNeighborY="100000">
        <dgm:presLayoutVars>
          <dgm:chPref val="3"/>
        </dgm:presLayoutVars>
      </dgm:prSet>
      <dgm:spPr/>
    </dgm:pt>
    <dgm:pt modelId="{606EBBF0-B0B1-4EB8-A3E1-6201EB56A329}" type="pres">
      <dgm:prSet presAssocID="{9E279243-9791-4C21-AD30-417638F46B56}" presName="level3hierChild" presStyleCnt="0"/>
      <dgm:spPr/>
    </dgm:pt>
    <dgm:pt modelId="{C3BD98F3-95B1-461F-BAC0-11F0F820993E}" type="pres">
      <dgm:prSet presAssocID="{C21224A1-BA5F-48EE-B6C0-78DE0DA36F07}" presName="conn2-1" presStyleLbl="parChTrans1D2" presStyleIdx="1" presStyleCnt="2"/>
      <dgm:spPr/>
    </dgm:pt>
    <dgm:pt modelId="{061C0492-C5B6-4CE3-B85A-7A5FDDAC4506}" type="pres">
      <dgm:prSet presAssocID="{C21224A1-BA5F-48EE-B6C0-78DE0DA36F07}" presName="connTx" presStyleLbl="parChTrans1D2" presStyleIdx="1" presStyleCnt="2"/>
      <dgm:spPr/>
    </dgm:pt>
    <dgm:pt modelId="{9421A288-9934-4272-956C-51E7B08A53AB}" type="pres">
      <dgm:prSet presAssocID="{C41ACF11-0D99-4C06-AC38-51B0BE09F353}" presName="root2" presStyleCnt="0"/>
      <dgm:spPr/>
    </dgm:pt>
    <dgm:pt modelId="{AE7D34A1-17F4-4E96-B1AB-71F53330BDBC}" type="pres">
      <dgm:prSet presAssocID="{C41ACF11-0D99-4C06-AC38-51B0BE09F353}" presName="LevelTwoTextNode" presStyleLbl="node2" presStyleIdx="1" presStyleCnt="2" custLinFactY="-100000" custLinFactNeighborX="-7789" custLinFactNeighborY="-151963">
        <dgm:presLayoutVars>
          <dgm:chPref val="3"/>
        </dgm:presLayoutVars>
      </dgm:prSet>
      <dgm:spPr/>
    </dgm:pt>
    <dgm:pt modelId="{C2377F9E-1327-486C-87D0-CC4F5B8C09E7}" type="pres">
      <dgm:prSet presAssocID="{C41ACF11-0D99-4C06-AC38-51B0BE09F353}" presName="level3hierChild" presStyleCnt="0"/>
      <dgm:spPr/>
    </dgm:pt>
  </dgm:ptLst>
  <dgm:cxnLst>
    <dgm:cxn modelId="{7D5BE904-82A7-4AD8-9485-7186DEA5689B}" type="presOf" srcId="{3EE63065-DB24-4430-9D25-7A7544362CF4}" destId="{58737169-C01E-471C-B5DD-BED9B18C78AA}" srcOrd="1" destOrd="0" presId="urn:microsoft.com/office/officeart/2005/8/layout/hierarchy2"/>
    <dgm:cxn modelId="{F857E508-C654-4DD7-80B6-B46854B691BF}" type="presOf" srcId="{F95F2EAF-9CB4-41D8-89C6-815C6F2D9C2B}" destId="{2CC6446C-3BCE-484E-A36C-A9713E074621}" srcOrd="0" destOrd="0" presId="urn:microsoft.com/office/officeart/2005/8/layout/hierarchy2"/>
    <dgm:cxn modelId="{E853351D-4777-48AD-B1A5-5B2C0DE1DB7A}" type="presOf" srcId="{C21224A1-BA5F-48EE-B6C0-78DE0DA36F07}" destId="{061C0492-C5B6-4CE3-B85A-7A5FDDAC4506}" srcOrd="1" destOrd="0" presId="urn:microsoft.com/office/officeart/2005/8/layout/hierarchy2"/>
    <dgm:cxn modelId="{1899CC1E-FA29-4A09-AC19-53EDFAAB3CAF}" type="presOf" srcId="{3EE63065-DB24-4430-9D25-7A7544362CF4}" destId="{7B6ABA43-5A8D-4765-980B-5976A73D1899}" srcOrd="0" destOrd="0" presId="urn:microsoft.com/office/officeart/2005/8/layout/hierarchy2"/>
    <dgm:cxn modelId="{6FB27B23-D0AC-4AB4-B98E-25DE701E7661}" type="presOf" srcId="{C0D2759C-9BC7-46CA-B1D4-70F27544A269}" destId="{C40CB94C-23F4-4112-9952-4923780CFF3E}" srcOrd="0" destOrd="0" presId="urn:microsoft.com/office/officeart/2005/8/layout/hierarchy2"/>
    <dgm:cxn modelId="{B8F54B66-6C28-4B4E-ABDB-529CD0E76BA5}" srcId="{1985BD1B-98FA-4FCD-ACE3-6372BA409499}" destId="{9E279243-9791-4C21-AD30-417638F46B56}" srcOrd="1" destOrd="0" parTransId="{3EE63065-DB24-4430-9D25-7A7544362CF4}" sibTransId="{718E95AA-5169-471F-A674-642C41F33B63}"/>
    <dgm:cxn modelId="{94EB3267-DE8A-46D7-9346-682331CF4FA5}" type="presOf" srcId="{6AEF9603-4F3E-4D41-BDF6-FC591806908B}" destId="{EF4C5E84-7B73-4C12-84F1-B5B4FEFE89CD}" srcOrd="0" destOrd="0" presId="urn:microsoft.com/office/officeart/2005/8/layout/hierarchy2"/>
    <dgm:cxn modelId="{FEA5D667-1824-48A9-A9FC-4D41C1331BB5}" type="presOf" srcId="{9E279243-9791-4C21-AD30-417638F46B56}" destId="{11627011-66D0-42C5-9648-6716007AE064}" srcOrd="0" destOrd="0" presId="urn:microsoft.com/office/officeart/2005/8/layout/hierarchy2"/>
    <dgm:cxn modelId="{6FCB804D-16C4-4CB0-99AC-125C9C5DCB87}" srcId="{F95F2EAF-9CB4-41D8-89C6-815C6F2D9C2B}" destId="{C41ACF11-0D99-4C06-AC38-51B0BE09F353}" srcOrd="1" destOrd="0" parTransId="{C21224A1-BA5F-48EE-B6C0-78DE0DA36F07}" sibTransId="{9EE3EC94-53EF-42AA-A8C1-4A2248572D69}"/>
    <dgm:cxn modelId="{27887B6E-219E-43E6-9046-959E078E5D42}" srcId="{6AEF9603-4F3E-4D41-BDF6-FC591806908B}" destId="{F95F2EAF-9CB4-41D8-89C6-815C6F2D9C2B}" srcOrd="0" destOrd="0" parTransId="{4562616A-D428-4300-B8E3-22437738906F}" sibTransId="{76891A0F-4FBF-4FE2-8F0B-EECE7955EDF7}"/>
    <dgm:cxn modelId="{71B0536F-ACAB-430F-B329-B72214D8BE42}" srcId="{1985BD1B-98FA-4FCD-ACE3-6372BA409499}" destId="{EFF53B08-44F3-4C80-A7DA-BEE3A2FCABED}" srcOrd="0" destOrd="0" parTransId="{6540B35A-94EE-46DE-AFDB-761F5E8F991A}" sibTransId="{6552B08A-9AED-47D3-8B6B-10C349BA379F}"/>
    <dgm:cxn modelId="{4E656173-FB82-46DB-85F3-5791FC15FAB7}" type="presOf" srcId="{6540B35A-94EE-46DE-AFDB-761F5E8F991A}" destId="{5350577D-66D5-4FE2-8F59-F3FD592D001A}" srcOrd="1" destOrd="0" presId="urn:microsoft.com/office/officeart/2005/8/layout/hierarchy2"/>
    <dgm:cxn modelId="{B7CA79B5-42BD-4869-A855-662A459F4577}" type="presOf" srcId="{EFF53B08-44F3-4C80-A7DA-BEE3A2FCABED}" destId="{DDCB9134-D78B-44D0-8B5E-FB5D5E611B4B}" srcOrd="0" destOrd="0" presId="urn:microsoft.com/office/officeart/2005/8/layout/hierarchy2"/>
    <dgm:cxn modelId="{10705DB9-C0A7-475A-9C0E-AA5663FB842A}" type="presOf" srcId="{C0D2759C-9BC7-46CA-B1D4-70F27544A269}" destId="{C2C18A89-EF9A-4270-AE94-8E09BE68C69D}" srcOrd="1" destOrd="0" presId="urn:microsoft.com/office/officeart/2005/8/layout/hierarchy2"/>
    <dgm:cxn modelId="{89AC65CD-9575-4B5E-B4B5-040CDF149972}" type="presOf" srcId="{1985BD1B-98FA-4FCD-ACE3-6372BA409499}" destId="{BB285B45-726B-4E02-A46D-CA617D099EA4}" srcOrd="0" destOrd="0" presId="urn:microsoft.com/office/officeart/2005/8/layout/hierarchy2"/>
    <dgm:cxn modelId="{F56F1BCF-2E3D-41B5-ADA1-29A2F8DD1216}" type="presOf" srcId="{C41ACF11-0D99-4C06-AC38-51B0BE09F353}" destId="{AE7D34A1-17F4-4E96-B1AB-71F53330BDBC}" srcOrd="0" destOrd="0" presId="urn:microsoft.com/office/officeart/2005/8/layout/hierarchy2"/>
    <dgm:cxn modelId="{9D14C2DF-CE81-49F7-AA3C-D807261DAD1B}" type="presOf" srcId="{6540B35A-94EE-46DE-AFDB-761F5E8F991A}" destId="{5411E2B3-6616-451E-AC11-898D9450313F}" srcOrd="0" destOrd="0" presId="urn:microsoft.com/office/officeart/2005/8/layout/hierarchy2"/>
    <dgm:cxn modelId="{5EAF82EA-AD86-4554-AE40-C1F61FEB9BA0}" type="presOf" srcId="{C21224A1-BA5F-48EE-B6C0-78DE0DA36F07}" destId="{C3BD98F3-95B1-461F-BAC0-11F0F820993E}" srcOrd="0" destOrd="0" presId="urn:microsoft.com/office/officeart/2005/8/layout/hierarchy2"/>
    <dgm:cxn modelId="{7A4EDEED-1D94-4830-A651-8CBED4999B2F}" srcId="{F95F2EAF-9CB4-41D8-89C6-815C6F2D9C2B}" destId="{1985BD1B-98FA-4FCD-ACE3-6372BA409499}" srcOrd="0" destOrd="0" parTransId="{C0D2759C-9BC7-46CA-B1D4-70F27544A269}" sibTransId="{48FE6890-6D89-4D1C-BF3E-5ED7BA2E5EFB}"/>
    <dgm:cxn modelId="{81F3C4FC-F453-413D-ADEE-648594C7BC22}" type="presParOf" srcId="{EF4C5E84-7B73-4C12-84F1-B5B4FEFE89CD}" destId="{936E9BDC-F834-4C73-8C7A-15E407BE1DC4}" srcOrd="0" destOrd="0" presId="urn:microsoft.com/office/officeart/2005/8/layout/hierarchy2"/>
    <dgm:cxn modelId="{FB007EE5-4251-4D12-BB00-07CF6133C51D}" type="presParOf" srcId="{936E9BDC-F834-4C73-8C7A-15E407BE1DC4}" destId="{2CC6446C-3BCE-484E-A36C-A9713E074621}" srcOrd="0" destOrd="0" presId="urn:microsoft.com/office/officeart/2005/8/layout/hierarchy2"/>
    <dgm:cxn modelId="{D54D612A-8460-4915-B620-C9BBB20F866D}" type="presParOf" srcId="{936E9BDC-F834-4C73-8C7A-15E407BE1DC4}" destId="{25BCE79B-CB00-4E60-8E4C-85D7C6FE8F70}" srcOrd="1" destOrd="0" presId="urn:microsoft.com/office/officeart/2005/8/layout/hierarchy2"/>
    <dgm:cxn modelId="{ACFE135A-85B0-43E9-A296-91F7CBB29AF7}" type="presParOf" srcId="{25BCE79B-CB00-4E60-8E4C-85D7C6FE8F70}" destId="{C40CB94C-23F4-4112-9952-4923780CFF3E}" srcOrd="0" destOrd="0" presId="urn:microsoft.com/office/officeart/2005/8/layout/hierarchy2"/>
    <dgm:cxn modelId="{612AFAFB-188E-4438-8967-2B52AC01CA23}" type="presParOf" srcId="{C40CB94C-23F4-4112-9952-4923780CFF3E}" destId="{C2C18A89-EF9A-4270-AE94-8E09BE68C69D}" srcOrd="0" destOrd="0" presId="urn:microsoft.com/office/officeart/2005/8/layout/hierarchy2"/>
    <dgm:cxn modelId="{96D679D3-0829-4D8F-BF4A-1E556A28CF34}" type="presParOf" srcId="{25BCE79B-CB00-4E60-8E4C-85D7C6FE8F70}" destId="{08F52714-7CE6-4CF1-A830-79F61DB42B2E}" srcOrd="1" destOrd="0" presId="urn:microsoft.com/office/officeart/2005/8/layout/hierarchy2"/>
    <dgm:cxn modelId="{A80725B0-675B-4F7C-B6F6-D650AD68BD73}" type="presParOf" srcId="{08F52714-7CE6-4CF1-A830-79F61DB42B2E}" destId="{BB285B45-726B-4E02-A46D-CA617D099EA4}" srcOrd="0" destOrd="0" presId="urn:microsoft.com/office/officeart/2005/8/layout/hierarchy2"/>
    <dgm:cxn modelId="{BE2FD192-4562-4513-9715-5B79EDBA8126}" type="presParOf" srcId="{08F52714-7CE6-4CF1-A830-79F61DB42B2E}" destId="{75E1A66D-2B08-4FA7-9447-7DE62050A69B}" srcOrd="1" destOrd="0" presId="urn:microsoft.com/office/officeart/2005/8/layout/hierarchy2"/>
    <dgm:cxn modelId="{DFCE72DA-C341-4F81-9179-F4E3630E1DB3}" type="presParOf" srcId="{75E1A66D-2B08-4FA7-9447-7DE62050A69B}" destId="{5411E2B3-6616-451E-AC11-898D9450313F}" srcOrd="0" destOrd="0" presId="urn:microsoft.com/office/officeart/2005/8/layout/hierarchy2"/>
    <dgm:cxn modelId="{78009C79-D90B-470F-A0CC-7F3F9E5E466D}" type="presParOf" srcId="{5411E2B3-6616-451E-AC11-898D9450313F}" destId="{5350577D-66D5-4FE2-8F59-F3FD592D001A}" srcOrd="0" destOrd="0" presId="urn:microsoft.com/office/officeart/2005/8/layout/hierarchy2"/>
    <dgm:cxn modelId="{EDBCD33D-D3A4-47C9-A1B3-CFBE127B1743}" type="presParOf" srcId="{75E1A66D-2B08-4FA7-9447-7DE62050A69B}" destId="{C7AB21AB-4EF1-49E5-A10B-FB0062710ABF}" srcOrd="1" destOrd="0" presId="urn:microsoft.com/office/officeart/2005/8/layout/hierarchy2"/>
    <dgm:cxn modelId="{8CAD5FD1-1CA8-4E2B-80D0-D973197F65B1}" type="presParOf" srcId="{C7AB21AB-4EF1-49E5-A10B-FB0062710ABF}" destId="{DDCB9134-D78B-44D0-8B5E-FB5D5E611B4B}" srcOrd="0" destOrd="0" presId="urn:microsoft.com/office/officeart/2005/8/layout/hierarchy2"/>
    <dgm:cxn modelId="{2A37E567-4C4A-4255-BE60-DE1205EE7F22}" type="presParOf" srcId="{C7AB21AB-4EF1-49E5-A10B-FB0062710ABF}" destId="{DB42045C-38D4-47F6-B719-75037DFC96F2}" srcOrd="1" destOrd="0" presId="urn:microsoft.com/office/officeart/2005/8/layout/hierarchy2"/>
    <dgm:cxn modelId="{C323CC3A-0214-46B6-AE1F-AD903F6B49BC}" type="presParOf" srcId="{75E1A66D-2B08-4FA7-9447-7DE62050A69B}" destId="{7B6ABA43-5A8D-4765-980B-5976A73D1899}" srcOrd="2" destOrd="0" presId="urn:microsoft.com/office/officeart/2005/8/layout/hierarchy2"/>
    <dgm:cxn modelId="{C18B1091-2488-4603-B51E-FFCF1ED78028}" type="presParOf" srcId="{7B6ABA43-5A8D-4765-980B-5976A73D1899}" destId="{58737169-C01E-471C-B5DD-BED9B18C78AA}" srcOrd="0" destOrd="0" presId="urn:microsoft.com/office/officeart/2005/8/layout/hierarchy2"/>
    <dgm:cxn modelId="{C65341AA-DF5C-4E77-A151-E7C830FB5A6D}" type="presParOf" srcId="{75E1A66D-2B08-4FA7-9447-7DE62050A69B}" destId="{22472C75-8D14-443A-A762-F010123F7540}" srcOrd="3" destOrd="0" presId="urn:microsoft.com/office/officeart/2005/8/layout/hierarchy2"/>
    <dgm:cxn modelId="{FBBD768F-9F0E-4707-AED7-579227F3BB99}" type="presParOf" srcId="{22472C75-8D14-443A-A762-F010123F7540}" destId="{11627011-66D0-42C5-9648-6716007AE064}" srcOrd="0" destOrd="0" presId="urn:microsoft.com/office/officeart/2005/8/layout/hierarchy2"/>
    <dgm:cxn modelId="{BDF7A10C-92C1-439C-A442-F8EB196A576B}" type="presParOf" srcId="{22472C75-8D14-443A-A762-F010123F7540}" destId="{606EBBF0-B0B1-4EB8-A3E1-6201EB56A329}" srcOrd="1" destOrd="0" presId="urn:microsoft.com/office/officeart/2005/8/layout/hierarchy2"/>
    <dgm:cxn modelId="{AB512362-3096-44CC-90DE-65454495F08A}" type="presParOf" srcId="{25BCE79B-CB00-4E60-8E4C-85D7C6FE8F70}" destId="{C3BD98F3-95B1-461F-BAC0-11F0F820993E}" srcOrd="2" destOrd="0" presId="urn:microsoft.com/office/officeart/2005/8/layout/hierarchy2"/>
    <dgm:cxn modelId="{A18E669F-4301-4DAC-BFAF-0AB6C24DE99D}" type="presParOf" srcId="{C3BD98F3-95B1-461F-BAC0-11F0F820993E}" destId="{061C0492-C5B6-4CE3-B85A-7A5FDDAC4506}" srcOrd="0" destOrd="0" presId="urn:microsoft.com/office/officeart/2005/8/layout/hierarchy2"/>
    <dgm:cxn modelId="{45CFF84D-3634-440C-B439-12EC6BC61142}" type="presParOf" srcId="{25BCE79B-CB00-4E60-8E4C-85D7C6FE8F70}" destId="{9421A288-9934-4272-956C-51E7B08A53AB}" srcOrd="3" destOrd="0" presId="urn:microsoft.com/office/officeart/2005/8/layout/hierarchy2"/>
    <dgm:cxn modelId="{B95A898F-1F5A-424F-80E3-CB076F3DBB5A}" type="presParOf" srcId="{9421A288-9934-4272-956C-51E7B08A53AB}" destId="{AE7D34A1-17F4-4E96-B1AB-71F53330BDBC}" srcOrd="0" destOrd="0" presId="urn:microsoft.com/office/officeart/2005/8/layout/hierarchy2"/>
    <dgm:cxn modelId="{7F976D13-7C94-40ED-94A7-FE5DD7289A4B}" type="presParOf" srcId="{9421A288-9934-4272-956C-51E7B08A53AB}" destId="{C2377F9E-1327-486C-87D0-CC4F5B8C09E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C6446C-3BCE-484E-A36C-A9713E074621}">
      <dsp:nvSpPr>
        <dsp:cNvPr id="0" name=""/>
        <dsp:cNvSpPr/>
      </dsp:nvSpPr>
      <dsp:spPr>
        <a:xfrm>
          <a:off x="7156" y="989471"/>
          <a:ext cx="2069775" cy="2224760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200" kern="1200" dirty="0" err="1"/>
            <a:t>citra</a:t>
          </a:r>
          <a:endParaRPr lang="en-US" sz="7200" kern="1200" dirty="0"/>
        </a:p>
      </dsp:txBody>
      <dsp:txXfrm>
        <a:off x="67778" y="1050093"/>
        <a:ext cx="1948531" cy="2103516"/>
      </dsp:txXfrm>
    </dsp:sp>
    <dsp:sp modelId="{C40CB94C-23F4-4112-9952-4923780CFF3E}">
      <dsp:nvSpPr>
        <dsp:cNvPr id="0" name=""/>
        <dsp:cNvSpPr/>
      </dsp:nvSpPr>
      <dsp:spPr>
        <a:xfrm rot="3227092">
          <a:off x="1820988" y="2588795"/>
          <a:ext cx="1251004" cy="35429"/>
        </a:xfrm>
        <a:custGeom>
          <a:avLst/>
          <a:gdLst/>
          <a:ahLst/>
          <a:cxnLst/>
          <a:rect l="0" t="0" r="0" b="0"/>
          <a:pathLst>
            <a:path>
              <a:moveTo>
                <a:pt x="0" y="17714"/>
              </a:moveTo>
              <a:lnTo>
                <a:pt x="1251004" y="177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15215" y="2575235"/>
        <a:ext cx="62550" cy="62550"/>
      </dsp:txXfrm>
    </dsp:sp>
    <dsp:sp modelId="{BB285B45-726B-4E02-A46D-CA617D099EA4}">
      <dsp:nvSpPr>
        <dsp:cNvPr id="0" name=""/>
        <dsp:cNvSpPr/>
      </dsp:nvSpPr>
      <dsp:spPr>
        <a:xfrm>
          <a:off x="2816049" y="2593724"/>
          <a:ext cx="2069775" cy="103488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Citra digital</a:t>
          </a:r>
        </a:p>
      </dsp:txBody>
      <dsp:txXfrm>
        <a:off x="2846360" y="2624035"/>
        <a:ext cx="2009153" cy="974265"/>
      </dsp:txXfrm>
    </dsp:sp>
    <dsp:sp modelId="{5411E2B3-6616-451E-AC11-898D9450313F}">
      <dsp:nvSpPr>
        <dsp:cNvPr id="0" name=""/>
        <dsp:cNvSpPr/>
      </dsp:nvSpPr>
      <dsp:spPr>
        <a:xfrm rot="18027944">
          <a:off x="4531827" y="2474515"/>
          <a:ext cx="1436163" cy="35429"/>
        </a:xfrm>
        <a:custGeom>
          <a:avLst/>
          <a:gdLst/>
          <a:ahLst/>
          <a:cxnLst/>
          <a:rect l="0" t="0" r="0" b="0"/>
          <a:pathLst>
            <a:path>
              <a:moveTo>
                <a:pt x="0" y="17714"/>
              </a:moveTo>
              <a:lnTo>
                <a:pt x="1436163" y="177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14004" y="2456326"/>
        <a:ext cx="71808" cy="71808"/>
      </dsp:txXfrm>
    </dsp:sp>
    <dsp:sp modelId="{DDCB9134-D78B-44D0-8B5E-FB5D5E611B4B}">
      <dsp:nvSpPr>
        <dsp:cNvPr id="0" name=""/>
        <dsp:cNvSpPr/>
      </dsp:nvSpPr>
      <dsp:spPr>
        <a:xfrm>
          <a:off x="5613992" y="975475"/>
          <a:ext cx="2467441" cy="179563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FFFF00">
                <a:shade val="30000"/>
                <a:satMod val="115000"/>
              </a:srgbClr>
            </a:gs>
            <a:gs pos="50000">
              <a:srgbClr val="FFFF00">
                <a:shade val="67500"/>
                <a:satMod val="115000"/>
              </a:srgbClr>
            </a:gs>
            <a:gs pos="100000">
              <a:srgbClr val="FFFF00">
                <a:shade val="100000"/>
                <a:satMod val="115000"/>
              </a:srgbClr>
            </a:gs>
          </a:gsLst>
          <a:lin ang="8100000" scaled="1"/>
          <a:tileRect/>
        </a:gra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tx1"/>
              </a:solidFill>
            </a:rPr>
            <a:t>Matrik</a:t>
          </a:r>
          <a:r>
            <a:rPr lang="en-US" sz="2600" kern="1200" dirty="0">
              <a:solidFill>
                <a:schemeClr val="tx1"/>
              </a:solidFill>
            </a:rPr>
            <a:t> </a:t>
          </a:r>
          <a:r>
            <a:rPr lang="en-US" sz="2600" kern="1200" dirty="0" err="1">
              <a:solidFill>
                <a:schemeClr val="tx1"/>
              </a:solidFill>
            </a:rPr>
            <a:t>dua</a:t>
          </a:r>
          <a:r>
            <a:rPr lang="en-US" sz="2600" kern="1200" dirty="0">
              <a:solidFill>
                <a:schemeClr val="tx1"/>
              </a:solidFill>
            </a:rPr>
            <a:t> </a:t>
          </a:r>
          <a:r>
            <a:rPr lang="en-US" sz="2600" kern="1200" dirty="0" err="1">
              <a:solidFill>
                <a:schemeClr val="tx1"/>
              </a:solidFill>
            </a:rPr>
            <a:t>dimensi</a:t>
          </a:r>
          <a:r>
            <a:rPr lang="en-US" sz="2600" kern="1200" dirty="0">
              <a:solidFill>
                <a:schemeClr val="tx1"/>
              </a:solidFill>
            </a:rPr>
            <a:t> yang </a:t>
          </a:r>
          <a:r>
            <a:rPr lang="en-US" sz="2600" kern="1200" dirty="0" err="1">
              <a:solidFill>
                <a:schemeClr val="tx1"/>
              </a:solidFill>
            </a:rPr>
            <a:t>terdiri</a:t>
          </a:r>
          <a:r>
            <a:rPr lang="en-US" sz="2600" kern="1200" dirty="0">
              <a:solidFill>
                <a:schemeClr val="tx1"/>
              </a:solidFill>
            </a:rPr>
            <a:t> </a:t>
          </a:r>
          <a:r>
            <a:rPr lang="en-US" sz="2600" kern="1200" dirty="0" err="1">
              <a:solidFill>
                <a:schemeClr val="tx1"/>
              </a:solidFill>
            </a:rPr>
            <a:t>dari</a:t>
          </a:r>
          <a:r>
            <a:rPr lang="en-US" sz="2600" kern="1200" dirty="0">
              <a:solidFill>
                <a:schemeClr val="tx1"/>
              </a:solidFill>
            </a:rPr>
            <a:t> </a:t>
          </a:r>
          <a:r>
            <a:rPr lang="en-US" sz="2600" kern="1200" dirty="0" err="1">
              <a:solidFill>
                <a:schemeClr val="tx1"/>
              </a:solidFill>
            </a:rPr>
            <a:t>angka-angka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5666584" y="1028067"/>
        <a:ext cx="2362257" cy="1690450"/>
      </dsp:txXfrm>
    </dsp:sp>
    <dsp:sp modelId="{7B6ABA43-5A8D-4765-980B-5976A73D1899}">
      <dsp:nvSpPr>
        <dsp:cNvPr id="0" name=""/>
        <dsp:cNvSpPr/>
      </dsp:nvSpPr>
      <dsp:spPr>
        <a:xfrm rot="3119227">
          <a:off x="4628025" y="3622172"/>
          <a:ext cx="1342144" cy="35429"/>
        </a:xfrm>
        <a:custGeom>
          <a:avLst/>
          <a:gdLst/>
          <a:ahLst/>
          <a:cxnLst/>
          <a:rect l="0" t="0" r="0" b="0"/>
          <a:pathLst>
            <a:path>
              <a:moveTo>
                <a:pt x="0" y="17714"/>
              </a:moveTo>
              <a:lnTo>
                <a:pt x="1342144" y="177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65543" y="3606333"/>
        <a:ext cx="67107" cy="67107"/>
      </dsp:txXfrm>
    </dsp:sp>
    <dsp:sp modelId="{11627011-66D0-42C5-9648-6716007AE064}">
      <dsp:nvSpPr>
        <dsp:cNvPr id="0" name=""/>
        <dsp:cNvSpPr/>
      </dsp:nvSpPr>
      <dsp:spPr>
        <a:xfrm>
          <a:off x="5712369" y="3079412"/>
          <a:ext cx="2720616" cy="2178387"/>
        </a:xfrm>
        <a:prstGeom prst="roundRect">
          <a:avLst>
            <a:gd name="adj" fmla="val 10000"/>
          </a:avLst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0000"/>
              </a:solidFill>
            </a:rPr>
            <a:t>Masing2 pixel </a:t>
          </a:r>
          <a:r>
            <a:rPr lang="en-US" sz="2600" kern="1200" dirty="0" err="1">
              <a:solidFill>
                <a:srgbClr val="FF0000"/>
              </a:solidFill>
            </a:rPr>
            <a:t>menunjukan</a:t>
          </a:r>
          <a:r>
            <a:rPr lang="en-US" sz="2600" kern="1200" dirty="0">
              <a:solidFill>
                <a:srgbClr val="FF0000"/>
              </a:solidFill>
            </a:rPr>
            <a:t> </a:t>
          </a:r>
          <a:r>
            <a:rPr lang="en-US" sz="2600" kern="1200" dirty="0" err="1">
              <a:solidFill>
                <a:srgbClr val="FF0000"/>
              </a:solidFill>
            </a:rPr>
            <a:t>tingkat</a:t>
          </a:r>
          <a:r>
            <a:rPr lang="en-US" sz="2600" kern="1200" dirty="0">
              <a:solidFill>
                <a:srgbClr val="FF0000"/>
              </a:solidFill>
            </a:rPr>
            <a:t> </a:t>
          </a:r>
          <a:r>
            <a:rPr lang="en-US" sz="2600" kern="1200" dirty="0" err="1">
              <a:solidFill>
                <a:srgbClr val="FF0000"/>
              </a:solidFill>
            </a:rPr>
            <a:t>kecerahan</a:t>
          </a:r>
          <a:endParaRPr lang="en-US" sz="2600" kern="1200" dirty="0">
            <a:solidFill>
              <a:srgbClr val="FF0000"/>
            </a:solidFill>
          </a:endParaRPr>
        </a:p>
      </dsp:txBody>
      <dsp:txXfrm>
        <a:off x="5776172" y="3143215"/>
        <a:ext cx="2593010" cy="2050781"/>
      </dsp:txXfrm>
    </dsp:sp>
    <dsp:sp modelId="{C3BD98F3-95B1-461F-BAC0-11F0F820993E}">
      <dsp:nvSpPr>
        <dsp:cNvPr id="0" name=""/>
        <dsp:cNvSpPr/>
      </dsp:nvSpPr>
      <dsp:spPr>
        <a:xfrm rot="18414590">
          <a:off x="1854534" y="1638954"/>
          <a:ext cx="1113539" cy="35429"/>
        </a:xfrm>
        <a:custGeom>
          <a:avLst/>
          <a:gdLst/>
          <a:ahLst/>
          <a:cxnLst/>
          <a:rect l="0" t="0" r="0" b="0"/>
          <a:pathLst>
            <a:path>
              <a:moveTo>
                <a:pt x="0" y="17714"/>
              </a:moveTo>
              <a:lnTo>
                <a:pt x="1113539" y="177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83465" y="1628830"/>
        <a:ext cx="55676" cy="55676"/>
      </dsp:txXfrm>
    </dsp:sp>
    <dsp:sp modelId="{AE7D34A1-17F4-4E96-B1AB-71F53330BDBC}">
      <dsp:nvSpPr>
        <dsp:cNvPr id="0" name=""/>
        <dsp:cNvSpPr/>
      </dsp:nvSpPr>
      <dsp:spPr>
        <a:xfrm>
          <a:off x="2745676" y="694042"/>
          <a:ext cx="2069775" cy="1034887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Citra analog</a:t>
          </a:r>
        </a:p>
      </dsp:txBody>
      <dsp:txXfrm>
        <a:off x="2775987" y="724353"/>
        <a:ext cx="2009153" cy="9742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8B1A-7F80-4142-8C5D-2D1AF67987DA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1992-A198-4B49-AABF-84DA403B5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04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8B1A-7F80-4142-8C5D-2D1AF67987DA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1992-A198-4B49-AABF-84DA403B5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2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8B1A-7F80-4142-8C5D-2D1AF67987DA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1992-A198-4B49-AABF-84DA403B5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7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8B1A-7F80-4142-8C5D-2D1AF67987DA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1992-A198-4B49-AABF-84DA403B5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8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8B1A-7F80-4142-8C5D-2D1AF67987DA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1992-A198-4B49-AABF-84DA403B5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74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8B1A-7F80-4142-8C5D-2D1AF67987DA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1992-A198-4B49-AABF-84DA403B5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69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8B1A-7F80-4142-8C5D-2D1AF67987DA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1992-A198-4B49-AABF-84DA403B5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2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8B1A-7F80-4142-8C5D-2D1AF67987DA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1992-A198-4B49-AABF-84DA403B5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9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8B1A-7F80-4142-8C5D-2D1AF67987DA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1992-A198-4B49-AABF-84DA403B5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42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8B1A-7F80-4142-8C5D-2D1AF67987DA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1992-A198-4B49-AABF-84DA403B5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0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8B1A-7F80-4142-8C5D-2D1AF67987DA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1992-A198-4B49-AABF-84DA403B5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61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38B1A-7F80-4142-8C5D-2D1AF67987DA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61992-A198-4B49-AABF-84DA403B5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3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C200F-9D0E-4F5C-86C8-9419126D2C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Materi</a:t>
            </a:r>
            <a:r>
              <a:rPr lang="en-US" dirty="0"/>
              <a:t> </a:t>
            </a:r>
            <a:r>
              <a:rPr lang="en-US" dirty="0" err="1"/>
              <a:t>Pertemuan</a:t>
            </a:r>
            <a:r>
              <a:rPr lang="en-US" dirty="0"/>
              <a:t> 3</a:t>
            </a:r>
            <a:br>
              <a:rPr lang="en-US" dirty="0"/>
            </a:br>
            <a:r>
              <a:rPr lang="en-US" dirty="0" err="1"/>
              <a:t>Pengolahan</a:t>
            </a:r>
            <a:r>
              <a:rPr lang="en-US" dirty="0"/>
              <a:t> Citra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10AB1-483F-449A-90D9-A1F24DC162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REPRESENTASI CITRA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E9497-22BF-4750-AEAB-61B3AE9BAEF6}"/>
              </a:ext>
            </a:extLst>
          </p:cNvPr>
          <p:cNvSpPr txBox="1"/>
          <p:nvPr/>
        </p:nvSpPr>
        <p:spPr>
          <a:xfrm>
            <a:off x="3397800" y="4429919"/>
            <a:ext cx="2348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Toni Arifin, ST., </a:t>
            </a:r>
            <a:r>
              <a:rPr lang="en-US" b="1" dirty="0" err="1"/>
              <a:t>M.Kom</a:t>
            </a:r>
            <a:endParaRPr lang="en-US" b="1" dirty="0"/>
          </a:p>
          <a:p>
            <a:pPr algn="ctr"/>
            <a:r>
              <a:rPr lang="en-US" b="1" dirty="0"/>
              <a:t>0430059101</a:t>
            </a:r>
          </a:p>
        </p:txBody>
      </p:sp>
    </p:spTree>
    <p:extLst>
      <p:ext uri="{BB962C8B-B14F-4D97-AF65-F5344CB8AC3E}">
        <p14:creationId xmlns:p14="http://schemas.microsoft.com/office/powerpoint/2010/main" val="3154364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B60AD-CB28-4147-A675-A36C88DFF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REPRESENTASI CITRA (</a:t>
            </a:r>
            <a:r>
              <a:rPr lang="en-US" dirty="0" err="1"/>
              <a:t>Lanjutan</a:t>
            </a:r>
            <a:r>
              <a:rPr lang="en-US" dirty="0"/>
              <a:t>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2FA8E45-0E89-429D-9B5C-A0304EDE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55" y="1828800"/>
            <a:ext cx="2667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509EFF11-8711-4963-ACE7-8BC9014BA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555" y="1828800"/>
            <a:ext cx="25717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D12B898-01D6-4E9D-BAD6-5ACF32524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355" y="1676400"/>
            <a:ext cx="267652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B59224DA-BE45-4C6D-9AB1-6E29B5D47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4648200"/>
            <a:ext cx="798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RGB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07AD66FF-2FCF-4057-9D03-8B2C5ED49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4572000"/>
            <a:ext cx="1981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GREY SCALE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C7DB428F-7BD1-4557-8CA4-5A6F49AA4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648200"/>
            <a:ext cx="1276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3149426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E99A-5763-4C29-BD05-FBFD31B4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Palet</a:t>
            </a:r>
            <a:r>
              <a:rPr lang="en-US" dirty="0"/>
              <a:t> </a:t>
            </a:r>
            <a:r>
              <a:rPr lang="en-US" dirty="0" err="1"/>
              <a:t>Warna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424B6-F6A4-4FE2-B3BA-AE9E5ABEF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err="1"/>
              <a:t>Bagaimana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sebuah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direpresentasikan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dalam</a:t>
            </a:r>
            <a:r>
              <a:rPr lang="en-US" altLang="en-US" sz="2400" dirty="0"/>
              <a:t> file?</a:t>
            </a:r>
          </a:p>
          <a:p>
            <a:pPr lvl="1"/>
            <a:r>
              <a:rPr lang="en-US" altLang="en-US" sz="2000" dirty="0" err="1"/>
              <a:t>Pertama-tama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seperti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halnya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jika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kita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ingin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melukis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sebuah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gambar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kita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harus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memiliki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palet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kanvas</a:t>
            </a:r>
            <a:endParaRPr lang="en-US" altLang="en-US" sz="2000" dirty="0"/>
          </a:p>
          <a:p>
            <a:pPr lvl="2"/>
            <a:r>
              <a:rPr lang="en-US" altLang="en-US" sz="1800" dirty="0" err="1"/>
              <a:t>Palet</a:t>
            </a:r>
            <a:r>
              <a:rPr lang="en-US" altLang="en-US" sz="1800" dirty="0"/>
              <a:t>: </a:t>
            </a:r>
            <a:r>
              <a:rPr lang="en-US" altLang="en-US" sz="1800" dirty="0" err="1"/>
              <a:t>kumpulan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warna</a:t>
            </a:r>
            <a:r>
              <a:rPr lang="en-US" altLang="en-US" sz="1800" dirty="0"/>
              <a:t> yang </a:t>
            </a:r>
            <a:r>
              <a:rPr lang="en-US" altLang="en-US" sz="1800" dirty="0" err="1"/>
              <a:t>dapat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membentuk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citra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sama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halnya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seperti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kita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hendak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melukis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dengan</a:t>
            </a:r>
            <a:r>
              <a:rPr lang="en-US" altLang="en-US" sz="1800" dirty="0"/>
              <a:t> cat </a:t>
            </a:r>
            <a:r>
              <a:rPr lang="en-US" altLang="en-US" sz="1800" dirty="0" err="1"/>
              <a:t>warna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kita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memiliki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palet</a:t>
            </a:r>
            <a:r>
              <a:rPr lang="en-US" altLang="en-US" sz="1800" dirty="0"/>
              <a:t> yang </a:t>
            </a:r>
            <a:r>
              <a:rPr lang="en-US" altLang="en-US" sz="1800" dirty="0" err="1"/>
              <a:t>bisa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kita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isikan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berbagai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warna</a:t>
            </a:r>
            <a:r>
              <a:rPr lang="en-US" altLang="en-US" sz="1800" dirty="0"/>
              <a:t> cat air</a:t>
            </a:r>
          </a:p>
          <a:p>
            <a:pPr lvl="2"/>
            <a:r>
              <a:rPr lang="en-US" altLang="en-US" sz="1800" dirty="0" err="1"/>
              <a:t>Setiap</a:t>
            </a:r>
            <a:r>
              <a:rPr lang="en-US" altLang="en-US" sz="1800" dirty="0"/>
              <a:t> </a:t>
            </a:r>
            <a:r>
              <a:rPr lang="en-US" altLang="en-US" sz="1800" dirty="0" err="1"/>
              <a:t>warna</a:t>
            </a:r>
            <a:r>
              <a:rPr lang="en-US" altLang="en-US" sz="1800" dirty="0"/>
              <a:t> yang </a:t>
            </a:r>
            <a:r>
              <a:rPr lang="en-US" altLang="en-US" sz="1800" dirty="0" err="1"/>
              <a:t>berbeda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dalam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palet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tersebut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kita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beri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nomor</a:t>
            </a:r>
            <a:r>
              <a:rPr lang="en-US" altLang="en-US" sz="1800" dirty="0"/>
              <a:t> (</a:t>
            </a:r>
            <a:r>
              <a:rPr lang="en-US" altLang="en-US" sz="1800" dirty="0" err="1"/>
              <a:t>berupa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angka</a:t>
            </a:r>
            <a:r>
              <a:rPr lang="en-US" altLang="en-US" sz="1800" dirty="0"/>
              <a:t>)</a:t>
            </a:r>
          </a:p>
          <a:p>
            <a:pPr lvl="2"/>
            <a:r>
              <a:rPr lang="en-US" altLang="en-US" sz="1800" dirty="0" err="1"/>
              <a:t>Contoh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untuk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citra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monokrom</a:t>
            </a:r>
            <a:r>
              <a:rPr lang="en-US" altLang="en-US" sz="1800" dirty="0"/>
              <a:t> (</a:t>
            </a:r>
            <a:r>
              <a:rPr lang="en-US" altLang="en-US" sz="1800" dirty="0" err="1"/>
              <a:t>warnanya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hanya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putih-abuabu-hitam</a:t>
            </a:r>
            <a:r>
              <a:rPr lang="en-US" altLang="en-US" sz="1800" dirty="0"/>
              <a:t>), </a:t>
            </a:r>
            <a:r>
              <a:rPr lang="en-US" altLang="en-US" sz="1800" dirty="0" err="1"/>
              <a:t>berarti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kita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memiliki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palet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sbb</a:t>
            </a:r>
            <a:r>
              <a:rPr lang="en-US" altLang="en-US" sz="1800" dirty="0"/>
              <a:t>:</a:t>
            </a:r>
          </a:p>
          <a:p>
            <a:endParaRPr lang="en-US" dirty="0"/>
          </a:p>
        </p:txBody>
      </p:sp>
      <p:pic>
        <p:nvPicPr>
          <p:cNvPr id="4" name="Picture 53" descr="greylevel">
            <a:extLst>
              <a:ext uri="{FF2B5EF4-FFF2-40B4-BE49-F238E27FC236}">
                <a16:creationId xmlns:a16="http://schemas.microsoft.com/office/drawing/2014/main" id="{06FB1541-F1F0-4CCF-A374-7CC530972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896" y="5135217"/>
            <a:ext cx="533400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2514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B43EC-C576-418E-8C43-88A4FAD88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Kanvas</a:t>
            </a:r>
            <a:r>
              <a:rPr lang="en-US" altLang="en-US" dirty="0"/>
              <a:t> &amp; </a:t>
            </a:r>
            <a:r>
              <a:rPr lang="en-US" altLang="en-US" dirty="0" err="1"/>
              <a:t>Matriks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1A8D-2BFF-4D16-BED4-E1EABCEE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en-US" sz="2000" dirty="0" err="1"/>
              <a:t>Setelah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itu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kita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dapat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menggambar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menggunakan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warna-warna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dalam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palet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tersebut</a:t>
            </a:r>
            <a:r>
              <a:rPr lang="en-US" altLang="en-US" sz="2000" dirty="0"/>
              <a:t> di </a:t>
            </a:r>
            <a:r>
              <a:rPr lang="en-US" altLang="en-US" sz="2000" dirty="0" err="1"/>
              <a:t>atas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sebuah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kanvas</a:t>
            </a:r>
            <a:endParaRPr lang="en-US" altLang="en-US" sz="2000" dirty="0"/>
          </a:p>
          <a:p>
            <a:pPr lvl="1"/>
            <a:r>
              <a:rPr lang="en-US" altLang="en-US" sz="2000" dirty="0" err="1"/>
              <a:t>Sebuah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kanvas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dapat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kita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anggap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sebagai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sebuah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matriks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dimana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setiap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elemen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dari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matriks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tersebut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bisa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kita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isikan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salah </a:t>
            </a:r>
            <a:r>
              <a:rPr lang="en-US" altLang="en-US" sz="2000" dirty="0" err="1"/>
              <a:t>satu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warna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dari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palet</a:t>
            </a:r>
            <a:endParaRPr lang="en-US" altLang="en-US" sz="2000" dirty="0"/>
          </a:p>
          <a:p>
            <a:pPr lvl="1"/>
            <a:r>
              <a:rPr lang="en-US" altLang="en-US" sz="2000" dirty="0" err="1"/>
              <a:t>Informasi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tentang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palet</a:t>
            </a:r>
            <a:r>
              <a:rPr lang="en-US" altLang="en-US" sz="2000" dirty="0"/>
              <a:t> (</a:t>
            </a:r>
            <a:r>
              <a:rPr lang="en-US" altLang="en-US" sz="2000" dirty="0" err="1"/>
              <a:t>korespondensi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antara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warna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angka</a:t>
            </a:r>
            <a:r>
              <a:rPr lang="en-US" altLang="en-US" sz="2000" dirty="0"/>
              <a:t>) </a:t>
            </a:r>
            <a:r>
              <a:rPr lang="en-US" altLang="en-US" sz="2000" dirty="0" err="1"/>
              <a:t>disimpan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dalam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komputer</a:t>
            </a:r>
            <a:r>
              <a:rPr lang="en-US" altLang="en-US" sz="2000" dirty="0"/>
              <a:t> (program </a:t>
            </a:r>
            <a:r>
              <a:rPr lang="en-US" altLang="en-US" sz="2000" dirty="0" err="1"/>
              <a:t>pembuka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citra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seperti</a:t>
            </a:r>
            <a:r>
              <a:rPr lang="en-US" altLang="en-US" sz="2000" dirty="0"/>
              <a:t> Paint, Photoshop, </a:t>
            </a:r>
            <a:r>
              <a:rPr lang="en-US" altLang="en-US" sz="2000" dirty="0" err="1"/>
              <a:t>dll</a:t>
            </a:r>
            <a:r>
              <a:rPr lang="en-US" altLang="en-US" sz="2000" dirty="0"/>
              <a:t>) </a:t>
            </a:r>
            <a:r>
              <a:rPr lang="en-US" altLang="en-US" sz="2000" dirty="0" err="1"/>
              <a:t>sehingga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sebuah</a:t>
            </a:r>
            <a:r>
              <a:rPr lang="en-US" altLang="en-US" sz="2000" dirty="0"/>
              <a:t> file </a:t>
            </a:r>
            <a:r>
              <a:rPr lang="en-US" altLang="en-US" sz="2000" dirty="0" err="1"/>
              <a:t>citra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dalam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komputer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hanya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perlu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menyimpan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angka-angka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merepresentasikan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sebuah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warna</a:t>
            </a:r>
            <a:r>
              <a:rPr lang="en-US" altLang="en-US" sz="2000" dirty="0"/>
              <a:t>.</a:t>
            </a:r>
          </a:p>
          <a:p>
            <a:pPr lvl="1"/>
            <a:r>
              <a:rPr lang="en-US" altLang="en-US" sz="2000" dirty="0">
                <a:solidFill>
                  <a:schemeClr val="hlink"/>
                </a:solidFill>
                <a:sym typeface="Wingdings" panose="05000000000000000000" pitchFamily="2" charset="2"/>
              </a:rPr>
              <a:t> </a:t>
            </a:r>
            <a:r>
              <a:rPr lang="en-US" alt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sebuah</a:t>
            </a:r>
            <a:r>
              <a:rPr lang="en-US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citra</a:t>
            </a:r>
            <a:r>
              <a:rPr lang="en-US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direpresentasikan</a:t>
            </a:r>
            <a:r>
              <a:rPr lang="en-US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dalam</a:t>
            </a:r>
            <a:r>
              <a:rPr lang="en-US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sebuah</a:t>
            </a:r>
            <a:r>
              <a:rPr lang="en-US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matriks</a:t>
            </a:r>
            <a:r>
              <a:rPr lang="en-US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yang </a:t>
            </a:r>
            <a:r>
              <a:rPr lang="en-US" alt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berisi</a:t>
            </a:r>
            <a:r>
              <a:rPr lang="en-US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angka-angka</a:t>
            </a:r>
            <a:endParaRPr lang="en-US" altLang="en-US" sz="20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1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D01F7-7BAC-4769-8758-537F92B4D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41" y="161924"/>
            <a:ext cx="7886700" cy="1325563"/>
          </a:xfrm>
        </p:spPr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Representasi</a:t>
            </a:r>
            <a:r>
              <a:rPr lang="en-US" dirty="0"/>
              <a:t> Citra &amp; </a:t>
            </a:r>
            <a:r>
              <a:rPr lang="en-US" dirty="0" err="1"/>
              <a:t>Nilai</a:t>
            </a:r>
            <a:r>
              <a:rPr lang="en-US" dirty="0"/>
              <a:t> Pixel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6B51-5859-4F70-883A-CDAF942E7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201D56E-1238-4B4A-9F3D-92807FBA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6" y="1600200"/>
            <a:ext cx="5793387" cy="4602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28432244-D6FA-4F6C-90E3-204B29AA2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600200"/>
            <a:ext cx="3826474" cy="457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250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BB9D-ED03-4A35-B4DE-863A3268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Kaitannya</a:t>
            </a:r>
            <a:r>
              <a:rPr lang="en-US" altLang="en-US" dirty="0"/>
              <a:t> </a:t>
            </a:r>
            <a:r>
              <a:rPr lang="en-US" altLang="en-US" dirty="0" err="1"/>
              <a:t>dengan</a:t>
            </a:r>
            <a:r>
              <a:rPr lang="en-US" altLang="en-US" dirty="0"/>
              <a:t> </a:t>
            </a:r>
            <a:r>
              <a:rPr lang="en-US" altLang="en-US" dirty="0" err="1"/>
              <a:t>frekuensi</a:t>
            </a:r>
            <a:r>
              <a:rPr lang="en-US" altLang="en-US" dirty="0"/>
              <a:t>?</a:t>
            </a:r>
            <a:endParaRPr lang="en-US" dirty="0"/>
          </a:p>
        </p:txBody>
      </p:sp>
      <p:pic>
        <p:nvPicPr>
          <p:cNvPr id="4" name="Picture 7" descr="fruit200">
            <a:extLst>
              <a:ext uri="{FF2B5EF4-FFF2-40B4-BE49-F238E27FC236}">
                <a16:creationId xmlns:a16="http://schemas.microsoft.com/office/drawing/2014/main" id="{02E7850E-CE58-4F96-B38C-5FA3741E2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766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CFA7B492-B32A-42EF-913C-9A5D3580D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743200"/>
            <a:ext cx="391001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1000"/>
              <a:t>Columns 1-9 :         71  70     70    70    73    77     81    83    73 </a:t>
            </a:r>
          </a:p>
          <a:p>
            <a:pPr eaLnBrk="1" hangingPunct="1"/>
            <a:r>
              <a:rPr lang="en-US" altLang="en-US" sz="1000"/>
              <a:t>……………………..</a:t>
            </a:r>
          </a:p>
          <a:p>
            <a:pPr eaLnBrk="1" hangingPunct="1"/>
            <a:r>
              <a:rPr lang="en-US" altLang="en-US" sz="1000"/>
              <a:t>Columns 307-315:  92    93    84    93    96    79   121   218   232</a:t>
            </a:r>
          </a:p>
          <a:p>
            <a:pPr eaLnBrk="1" hangingPunct="1"/>
            <a:r>
              <a:rPr lang="en-US" altLang="en-US" sz="1000"/>
              <a:t>Columns 316-324:  233    74     0    11    24    14    14    13    11</a:t>
            </a:r>
          </a:p>
          <a:p>
            <a:pPr eaLnBrk="1" hangingPunct="1"/>
            <a:r>
              <a:rPr lang="en-US" altLang="en-US" sz="1000"/>
              <a:t>……………………..</a:t>
            </a:r>
          </a:p>
          <a:p>
            <a:pPr eaLnBrk="1" hangingPunct="1"/>
            <a:r>
              <a:rPr lang="en-US" altLang="en-US" sz="1000"/>
              <a:t>Columns 397 through 400 :   24     8    13    15</a:t>
            </a:r>
          </a:p>
        </p:txBody>
      </p:sp>
      <p:pic>
        <p:nvPicPr>
          <p:cNvPr id="6" name="Picture 10" descr="fruit380a">
            <a:extLst>
              <a:ext uri="{FF2B5EF4-FFF2-40B4-BE49-F238E27FC236}">
                <a16:creationId xmlns:a16="http://schemas.microsoft.com/office/drawing/2014/main" id="{3000F14C-1B61-4AEB-B65E-15B4468DF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790950"/>
            <a:ext cx="35814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11">
            <a:extLst>
              <a:ext uri="{FF2B5EF4-FFF2-40B4-BE49-F238E27FC236}">
                <a16:creationId xmlns:a16="http://schemas.microsoft.com/office/drawing/2014/main" id="{D7B06D9F-78E4-4A36-AF20-4A023A66E9C7}"/>
              </a:ext>
            </a:extLst>
          </p:cNvPr>
          <p:cNvSpPr>
            <a:spLocks/>
          </p:cNvSpPr>
          <p:nvPr/>
        </p:nvSpPr>
        <p:spPr bwMode="auto">
          <a:xfrm>
            <a:off x="3302000" y="3048000"/>
            <a:ext cx="660400" cy="2667000"/>
          </a:xfrm>
          <a:custGeom>
            <a:avLst/>
            <a:gdLst>
              <a:gd name="T0" fmla="*/ 32 w 416"/>
              <a:gd name="T1" fmla="*/ 1680 h 1680"/>
              <a:gd name="T2" fmla="*/ 416 w 416"/>
              <a:gd name="T3" fmla="*/ 1104 h 1680"/>
              <a:gd name="T4" fmla="*/ 32 w 416"/>
              <a:gd name="T5" fmla="*/ 240 h 1680"/>
              <a:gd name="T6" fmla="*/ 224 w 416"/>
              <a:gd name="T7" fmla="*/ 0 h 1680"/>
              <a:gd name="T8" fmla="*/ 0 60000 65536"/>
              <a:gd name="T9" fmla="*/ 0 60000 65536"/>
              <a:gd name="T10" fmla="*/ 0 60000 65536"/>
              <a:gd name="T11" fmla="*/ 0 60000 65536"/>
              <a:gd name="T12" fmla="*/ 0 w 416"/>
              <a:gd name="T13" fmla="*/ 0 h 1680"/>
              <a:gd name="T14" fmla="*/ 416 w 416"/>
              <a:gd name="T15" fmla="*/ 1680 h 16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6" h="1680">
                <a:moveTo>
                  <a:pt x="32" y="1680"/>
                </a:moveTo>
                <a:cubicBezTo>
                  <a:pt x="224" y="1512"/>
                  <a:pt x="416" y="1344"/>
                  <a:pt x="416" y="1104"/>
                </a:cubicBezTo>
                <a:cubicBezTo>
                  <a:pt x="416" y="864"/>
                  <a:pt x="64" y="424"/>
                  <a:pt x="32" y="240"/>
                </a:cubicBezTo>
                <a:cubicBezTo>
                  <a:pt x="0" y="56"/>
                  <a:pt x="192" y="40"/>
                  <a:pt x="224" y="0"/>
                </a:cubicBezTo>
              </a:path>
            </a:pathLst>
          </a:cu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C08FB5D-C415-48D6-9F79-17CAE07F191E}"/>
              </a:ext>
            </a:extLst>
          </p:cNvPr>
          <p:cNvSpPr txBox="1">
            <a:spLocks noChangeArrowheads="1"/>
          </p:cNvSpPr>
          <p:nvPr/>
        </p:nvSpPr>
        <p:spPr>
          <a:xfrm>
            <a:off x="1182688" y="2017713"/>
            <a:ext cx="7772400" cy="801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Citra </a:t>
            </a:r>
            <a:r>
              <a:rPr lang="en-US" altLang="en-US" sz="2000">
                <a:sym typeface="Wingdings" panose="05000000000000000000" pitchFamily="2" charset="2"/>
              </a:rPr>
              <a:t> ambil 1 baris  plot (sumbu x: posisi piksel dalam baris, sumbu y: intensitas keabuan/warna)</a:t>
            </a:r>
            <a:endParaRPr lang="en-US" altLang="en-US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52815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1EBC64C-BAEB-4A28-8377-8971E8109B36}"/>
              </a:ext>
            </a:extLst>
          </p:cNvPr>
          <p:cNvSpPr txBox="1">
            <a:spLocks noChangeArrowheads="1"/>
          </p:cNvSpPr>
          <p:nvPr/>
        </p:nvSpPr>
        <p:spPr>
          <a:xfrm>
            <a:off x="387626" y="324644"/>
            <a:ext cx="779303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/>
              <a:t>Kaitannya</a:t>
            </a:r>
            <a:r>
              <a:rPr lang="en-US" altLang="en-US" dirty="0"/>
              <a:t> </a:t>
            </a:r>
            <a:r>
              <a:rPr lang="en-US" altLang="en-US" dirty="0" err="1"/>
              <a:t>dengan</a:t>
            </a:r>
            <a:r>
              <a:rPr lang="en-US" altLang="en-US" dirty="0"/>
              <a:t> </a:t>
            </a:r>
            <a:r>
              <a:rPr lang="en-US" altLang="en-US" dirty="0" err="1"/>
              <a:t>Frekuensi</a:t>
            </a:r>
            <a:r>
              <a:rPr lang="en-US" altLang="en-US" dirty="0"/>
              <a:t>?</a:t>
            </a:r>
          </a:p>
          <a:p>
            <a:r>
              <a:rPr lang="en-US" altLang="en-US" dirty="0"/>
              <a:t>(</a:t>
            </a:r>
            <a:r>
              <a:rPr lang="en-US" altLang="en-US" dirty="0" err="1"/>
              <a:t>lanjutan</a:t>
            </a:r>
            <a:r>
              <a:rPr lang="en-US" altLang="en-US" dirty="0"/>
              <a:t>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30490C0-D955-4FC4-BB8E-01F2B121E979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2438400"/>
            <a:ext cx="1865313" cy="420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1600"/>
              <a:t>Frekuensi dapat dilihat perbaris dan perkolom atau perbidang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8A47FF8F-FAD6-4BC4-BCAD-AE18A9428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FE5FE35B-DF0F-49D3-BD6F-6EA7AC945D1F}" type="slidenum">
              <a:rPr lang="en-US" altLang="en-US" sz="1200">
                <a:solidFill>
                  <a:srgbClr val="045C75"/>
                </a:solidFill>
              </a:rPr>
              <a:pPr eaLnBrk="1" hangingPunct="1"/>
              <a:t>15</a:t>
            </a:fld>
            <a:endParaRPr lang="en-US" altLang="en-US" sz="1200">
              <a:solidFill>
                <a:srgbClr val="045C75"/>
              </a:solidFill>
            </a:endParaRPr>
          </a:p>
        </p:txBody>
      </p:sp>
      <p:pic>
        <p:nvPicPr>
          <p:cNvPr id="7" name="Picture 4" descr="fruit200">
            <a:extLst>
              <a:ext uri="{FF2B5EF4-FFF2-40B4-BE49-F238E27FC236}">
                <a16:creationId xmlns:a16="http://schemas.microsoft.com/office/drawing/2014/main" id="{EF2BBEA3-45B5-45F9-9515-3A9268DC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24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fruitk10a">
            <a:extLst>
              <a:ext uri="{FF2B5EF4-FFF2-40B4-BE49-F238E27FC236}">
                <a16:creationId xmlns:a16="http://schemas.microsoft.com/office/drawing/2014/main" id="{CF9FE667-FEF7-4A8F-BE5F-B38A93073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14800"/>
            <a:ext cx="3657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fruit240a">
            <a:extLst>
              <a:ext uri="{FF2B5EF4-FFF2-40B4-BE49-F238E27FC236}">
                <a16:creationId xmlns:a16="http://schemas.microsoft.com/office/drawing/2014/main" id="{62AAD8FC-4268-4704-B597-233D7AAF9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057650"/>
            <a:ext cx="37338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reeform 8">
            <a:extLst>
              <a:ext uri="{FF2B5EF4-FFF2-40B4-BE49-F238E27FC236}">
                <a16:creationId xmlns:a16="http://schemas.microsoft.com/office/drawing/2014/main" id="{69F1F845-4EF7-460B-B944-9C3548F6DC86}"/>
              </a:ext>
            </a:extLst>
          </p:cNvPr>
          <p:cNvSpPr>
            <a:spLocks/>
          </p:cNvSpPr>
          <p:nvPr/>
        </p:nvSpPr>
        <p:spPr bwMode="auto">
          <a:xfrm>
            <a:off x="3429000" y="4038600"/>
            <a:ext cx="685800" cy="1447800"/>
          </a:xfrm>
          <a:custGeom>
            <a:avLst/>
            <a:gdLst>
              <a:gd name="T0" fmla="*/ 0 w 432"/>
              <a:gd name="T1" fmla="*/ 0 h 912"/>
              <a:gd name="T2" fmla="*/ 432 w 432"/>
              <a:gd name="T3" fmla="*/ 576 h 912"/>
              <a:gd name="T4" fmla="*/ 0 w 432"/>
              <a:gd name="T5" fmla="*/ 912 h 912"/>
              <a:gd name="T6" fmla="*/ 0 60000 65536"/>
              <a:gd name="T7" fmla="*/ 0 60000 65536"/>
              <a:gd name="T8" fmla="*/ 0 60000 65536"/>
              <a:gd name="T9" fmla="*/ 0 w 432"/>
              <a:gd name="T10" fmla="*/ 0 h 912"/>
              <a:gd name="T11" fmla="*/ 432 w 432"/>
              <a:gd name="T12" fmla="*/ 912 h 9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912">
                <a:moveTo>
                  <a:pt x="0" y="0"/>
                </a:moveTo>
                <a:cubicBezTo>
                  <a:pt x="216" y="212"/>
                  <a:pt x="432" y="424"/>
                  <a:pt x="432" y="576"/>
                </a:cubicBezTo>
                <a:cubicBezTo>
                  <a:pt x="432" y="728"/>
                  <a:pt x="72" y="856"/>
                  <a:pt x="0" y="912"/>
                </a:cubicBezTo>
              </a:path>
            </a:pathLst>
          </a:custGeom>
          <a:noFill/>
          <a:ln w="28575">
            <a:solidFill>
              <a:srgbClr val="FFFF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709C80AB-8AA8-49C0-B6ED-84F627F19106}"/>
              </a:ext>
            </a:extLst>
          </p:cNvPr>
          <p:cNvSpPr>
            <a:spLocks/>
          </p:cNvSpPr>
          <p:nvPr/>
        </p:nvSpPr>
        <p:spPr bwMode="auto">
          <a:xfrm>
            <a:off x="5867400" y="2628900"/>
            <a:ext cx="1663700" cy="1562100"/>
          </a:xfrm>
          <a:custGeom>
            <a:avLst/>
            <a:gdLst>
              <a:gd name="T0" fmla="*/ 0 w 1048"/>
              <a:gd name="T1" fmla="*/ 264 h 984"/>
              <a:gd name="T2" fmla="*/ 912 w 1048"/>
              <a:gd name="T3" fmla="*/ 120 h 984"/>
              <a:gd name="T4" fmla="*/ 816 w 1048"/>
              <a:gd name="T5" fmla="*/ 984 h 984"/>
              <a:gd name="T6" fmla="*/ 0 60000 65536"/>
              <a:gd name="T7" fmla="*/ 0 60000 65536"/>
              <a:gd name="T8" fmla="*/ 0 60000 65536"/>
              <a:gd name="T9" fmla="*/ 0 w 1048"/>
              <a:gd name="T10" fmla="*/ 0 h 984"/>
              <a:gd name="T11" fmla="*/ 1048 w 1048"/>
              <a:gd name="T12" fmla="*/ 984 h 9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48" h="984">
                <a:moveTo>
                  <a:pt x="0" y="264"/>
                </a:moveTo>
                <a:cubicBezTo>
                  <a:pt x="388" y="132"/>
                  <a:pt x="776" y="0"/>
                  <a:pt x="912" y="120"/>
                </a:cubicBezTo>
                <a:cubicBezTo>
                  <a:pt x="1048" y="240"/>
                  <a:pt x="832" y="840"/>
                  <a:pt x="816" y="984"/>
                </a:cubicBezTo>
              </a:path>
            </a:pathLst>
          </a:custGeom>
          <a:noFill/>
          <a:ln w="9525">
            <a:solidFill>
              <a:srgbClr val="00FF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F5BC198F-8FC7-4613-829B-B4295707305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3048000"/>
            <a:ext cx="2514600" cy="0"/>
          </a:xfrm>
          <a:prstGeom prst="line">
            <a:avLst/>
          </a:prstGeom>
          <a:noFill/>
          <a:ln w="9525">
            <a:solidFill>
              <a:srgbClr val="00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1581CE67-4767-4B47-A9E7-42A13091B2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1524000"/>
            <a:ext cx="0" cy="2514600"/>
          </a:xfrm>
          <a:prstGeom prst="line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86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13EE7-FDD1-4170-B29C-E2DCB598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Common image file formats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69A33-50D5-4B98-BF3B-DAAE1534F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GIF (</a:t>
            </a:r>
            <a:r>
              <a:rPr lang="en-US" altLang="en-US" i="1" dirty="0"/>
              <a:t>Graphic Interchange Format</a:t>
            </a:r>
            <a:r>
              <a:rPr lang="en-US" altLang="en-US" dirty="0"/>
              <a:t>) - </a:t>
            </a:r>
          </a:p>
          <a:p>
            <a:r>
              <a:rPr lang="en-US" altLang="en-US" dirty="0"/>
              <a:t>PNG (</a:t>
            </a:r>
            <a:r>
              <a:rPr lang="en-US" altLang="en-US" i="1" dirty="0"/>
              <a:t>Portable Network Graphics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JPEG (</a:t>
            </a:r>
            <a:r>
              <a:rPr lang="en-US" altLang="en-US" i="1" dirty="0"/>
              <a:t>Joint Photographic Experts Group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TIFF (</a:t>
            </a:r>
            <a:r>
              <a:rPr lang="en-US" altLang="en-US" i="1" dirty="0"/>
              <a:t>Tagged Image File Format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PGM (</a:t>
            </a:r>
            <a:r>
              <a:rPr lang="en-US" altLang="en-US" i="1" dirty="0"/>
              <a:t>Portable Gray Map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FITS (</a:t>
            </a:r>
            <a:r>
              <a:rPr lang="en-US" altLang="en-US" i="1" dirty="0"/>
              <a:t>Flexible Image Transport System</a:t>
            </a:r>
            <a:r>
              <a:rPr lang="en-US" alt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106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EF55-B3EC-45A6-95B7-C8993F5E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altLang="en-US" dirty="0"/>
              <a:t>Key Stages in Digital Image Processing</a:t>
            </a:r>
            <a:endParaRPr lang="en-US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1DFB75F0-D868-4D88-B8BE-D9F67660B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Acquisition</a:t>
            </a:r>
            <a:endParaRPr lang="en-US" altLang="en-US" sz="1800"/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3B82A839-C374-4F75-9D5D-3F67B757E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Restoration</a:t>
            </a:r>
            <a:endParaRPr lang="en-US" altLang="en-US" sz="1800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923D872E-168B-4B6C-86F3-0801F1461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Morphological Processing</a:t>
            </a:r>
            <a:endParaRPr lang="en-US" altLang="en-US" sz="1800"/>
          </a:p>
        </p:txBody>
      </p:sp>
      <p:sp>
        <p:nvSpPr>
          <p:cNvPr id="7" name="Rectangle 22">
            <a:extLst>
              <a:ext uri="{FF2B5EF4-FFF2-40B4-BE49-F238E27FC236}">
                <a16:creationId xmlns:a16="http://schemas.microsoft.com/office/drawing/2014/main" id="{093A70CD-69B8-40E4-BE6C-1FCD7FEFE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Segmentation</a:t>
            </a:r>
            <a:endParaRPr lang="en-US" altLang="en-US" sz="1800"/>
          </a:p>
        </p:txBody>
      </p:sp>
      <p:sp>
        <p:nvSpPr>
          <p:cNvPr id="8" name="Rectangle 23">
            <a:extLst>
              <a:ext uri="{FF2B5EF4-FFF2-40B4-BE49-F238E27FC236}">
                <a16:creationId xmlns:a16="http://schemas.microsoft.com/office/drawing/2014/main" id="{52C9AC29-191A-4006-A782-F54688789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Representation &amp; Description</a:t>
            </a:r>
            <a:endParaRPr lang="en-US" altLang="en-US" sz="1800"/>
          </a:p>
        </p:txBody>
      </p:sp>
      <p:sp>
        <p:nvSpPr>
          <p:cNvPr id="9" name="Rectangle 24">
            <a:extLst>
              <a:ext uri="{FF2B5EF4-FFF2-40B4-BE49-F238E27FC236}">
                <a16:creationId xmlns:a16="http://schemas.microsoft.com/office/drawing/2014/main" id="{6266BCBF-7A85-41B1-ADAE-8B274C072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Enhancement</a:t>
            </a:r>
            <a:endParaRPr lang="en-US" altLang="en-US" sz="1800"/>
          </a:p>
        </p:txBody>
      </p:sp>
      <p:sp>
        <p:nvSpPr>
          <p:cNvPr id="10" name="Rectangle 25">
            <a:extLst>
              <a:ext uri="{FF2B5EF4-FFF2-40B4-BE49-F238E27FC236}">
                <a16:creationId xmlns:a16="http://schemas.microsoft.com/office/drawing/2014/main" id="{966474C3-C374-4C68-BFC0-C6544649E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Object Recognition</a:t>
            </a:r>
            <a:endParaRPr lang="en-US" altLang="en-US" sz="1800"/>
          </a:p>
        </p:txBody>
      </p:sp>
      <p:sp>
        <p:nvSpPr>
          <p:cNvPr id="11" name="Text Box 26">
            <a:extLst>
              <a:ext uri="{FF2B5EF4-FFF2-40B4-BE49-F238E27FC236}">
                <a16:creationId xmlns:a16="http://schemas.microsoft.com/office/drawing/2014/main" id="{54AB9A11-E7C7-4CF6-90C3-24D2B1A30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IE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Problem Domain</a:t>
            </a:r>
            <a:endParaRPr lang="en-US" altLang="en-US" sz="18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cxnSp>
        <p:nvCxnSpPr>
          <p:cNvPr id="12" name="AutoShape 27">
            <a:extLst>
              <a:ext uri="{FF2B5EF4-FFF2-40B4-BE49-F238E27FC236}">
                <a16:creationId xmlns:a16="http://schemas.microsoft.com/office/drawing/2014/main" id="{1C5F3515-E76D-4580-B139-B8B880BF3B1F}"/>
              </a:ext>
            </a:extLst>
          </p:cNvPr>
          <p:cNvCxnSpPr>
            <a:cxnSpLocks noChangeShapeType="1"/>
            <a:stCxn id="11" idx="0"/>
            <a:endCxn id="4" idx="2"/>
          </p:cNvCxnSpPr>
          <p:nvPr/>
        </p:nvCxnSpPr>
        <p:spPr bwMode="auto">
          <a:xfrm rot="162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AutoShape 28">
            <a:extLst>
              <a:ext uri="{FF2B5EF4-FFF2-40B4-BE49-F238E27FC236}">
                <a16:creationId xmlns:a16="http://schemas.microsoft.com/office/drawing/2014/main" id="{9E92BE80-7D5F-4598-9E08-9353351771EC}"/>
              </a:ext>
            </a:extLst>
          </p:cNvPr>
          <p:cNvCxnSpPr>
            <a:cxnSpLocks noChangeShapeType="1"/>
            <a:stCxn id="4" idx="0"/>
            <a:endCxn id="9" idx="2"/>
          </p:cNvCxnSpPr>
          <p:nvPr/>
        </p:nvCxnSpPr>
        <p:spPr bwMode="auto">
          <a:xfrm rot="162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29">
            <a:extLst>
              <a:ext uri="{FF2B5EF4-FFF2-40B4-BE49-F238E27FC236}">
                <a16:creationId xmlns:a16="http://schemas.microsoft.com/office/drawing/2014/main" id="{4FFAAD1E-466F-4717-94BF-D1519B52C5B8}"/>
              </a:ext>
            </a:extLst>
          </p:cNvPr>
          <p:cNvCxnSpPr>
            <a:cxnSpLocks noChangeShapeType="1"/>
            <a:stCxn id="10" idx="2"/>
            <a:endCxn id="8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30">
            <a:extLst>
              <a:ext uri="{FF2B5EF4-FFF2-40B4-BE49-F238E27FC236}">
                <a16:creationId xmlns:a16="http://schemas.microsoft.com/office/drawing/2014/main" id="{26BE5631-109E-4FD8-AFD9-A52A6D898279}"/>
              </a:ext>
            </a:extLst>
          </p:cNvPr>
          <p:cNvCxnSpPr>
            <a:cxnSpLocks noChangeShapeType="1"/>
            <a:stCxn id="7" idx="2"/>
            <a:endCxn id="10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31">
            <a:extLst>
              <a:ext uri="{FF2B5EF4-FFF2-40B4-BE49-F238E27FC236}">
                <a16:creationId xmlns:a16="http://schemas.microsoft.com/office/drawing/2014/main" id="{479249B2-5AB6-4E47-B77D-E353F986104F}"/>
              </a:ext>
            </a:extLst>
          </p:cNvPr>
          <p:cNvCxnSpPr>
            <a:cxnSpLocks noChangeShapeType="1"/>
            <a:stCxn id="6" idx="3"/>
            <a:endCxn id="7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32">
            <a:extLst>
              <a:ext uri="{FF2B5EF4-FFF2-40B4-BE49-F238E27FC236}">
                <a16:creationId xmlns:a16="http://schemas.microsoft.com/office/drawing/2014/main" id="{06F902E4-738D-41E8-9033-4DEA396E594A}"/>
              </a:ext>
            </a:extLst>
          </p:cNvPr>
          <p:cNvCxnSpPr>
            <a:cxnSpLocks noChangeShapeType="1"/>
            <a:stCxn id="5" idx="3"/>
            <a:endCxn id="6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33">
            <a:extLst>
              <a:ext uri="{FF2B5EF4-FFF2-40B4-BE49-F238E27FC236}">
                <a16:creationId xmlns:a16="http://schemas.microsoft.com/office/drawing/2014/main" id="{E28908E4-542F-4C54-91F6-5F382FB791C9}"/>
              </a:ext>
            </a:extLst>
          </p:cNvPr>
          <p:cNvCxnSpPr>
            <a:cxnSpLocks noChangeShapeType="1"/>
            <a:stCxn id="9" idx="0"/>
            <a:endCxn id="5" idx="1"/>
          </p:cNvCxnSpPr>
          <p:nvPr/>
        </p:nvCxnSpPr>
        <p:spPr bwMode="auto">
          <a:xfrm rot="162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Rectangle 35">
            <a:extLst>
              <a:ext uri="{FF2B5EF4-FFF2-40B4-BE49-F238E27FC236}">
                <a16:creationId xmlns:a16="http://schemas.microsoft.com/office/drawing/2014/main" id="{4C1E1B0F-3BE0-4570-8860-3B7C3488E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Colour Image Processing</a:t>
            </a:r>
            <a:endParaRPr lang="en-US" altLang="en-US" sz="1800"/>
          </a:p>
        </p:txBody>
      </p:sp>
      <p:sp>
        <p:nvSpPr>
          <p:cNvPr id="20" name="Rectangle 36">
            <a:extLst>
              <a:ext uri="{FF2B5EF4-FFF2-40B4-BE49-F238E27FC236}">
                <a16:creationId xmlns:a16="http://schemas.microsoft.com/office/drawing/2014/main" id="{7A94A327-D26E-49A2-87AE-577137BA4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Compression</a:t>
            </a:r>
            <a:endParaRPr lang="en-US" altLang="en-US" sz="1800"/>
          </a:p>
        </p:txBody>
      </p:sp>
      <p:sp>
        <p:nvSpPr>
          <p:cNvPr id="21" name="Rectangle 31">
            <a:extLst>
              <a:ext uri="{FF2B5EF4-FFF2-40B4-BE49-F238E27FC236}">
                <a16:creationId xmlns:a16="http://schemas.microsoft.com/office/drawing/2014/main" id="{25F8CC7D-1D78-49BF-A23E-AD9B0F1FC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450" y="6623050"/>
            <a:ext cx="5035550" cy="252413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r>
              <a:rPr lang="en-IE" altLang="en-US" sz="1800" dirty="0">
                <a:solidFill>
                  <a:schemeClr val="bg1"/>
                </a:solidFill>
              </a:rPr>
              <a:t>Images taken from Gonzalez &amp; Woods, Digital Image Processing (2002)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4823608C-A3A3-4EAE-B6ED-F9978F47FE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668" y="2624011"/>
            <a:ext cx="3911320" cy="272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1507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1CC2-A4A4-4180-83EB-27117F969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altLang="en-US" dirty="0"/>
              <a:t>Key Stages in Digital Image Processing: Image Enhancement</a:t>
            </a:r>
            <a:endParaRPr lang="en-US" dirty="0"/>
          </a:p>
        </p:txBody>
      </p:sp>
      <p:sp>
        <p:nvSpPr>
          <p:cNvPr id="4" name="AutoShape 28">
            <a:extLst>
              <a:ext uri="{FF2B5EF4-FFF2-40B4-BE49-F238E27FC236}">
                <a16:creationId xmlns:a16="http://schemas.microsoft.com/office/drawing/2014/main" id="{2F2FE371-FAB7-41DC-B844-88D110E4F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1975" y="3608388"/>
            <a:ext cx="400050" cy="414337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EABC69-6614-4183-83DB-D4B82C2DD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Acquisition</a:t>
            </a:r>
            <a:endParaRPr lang="en-US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6E3ABE-E087-43B3-A4D3-6459BF77D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Restoration</a:t>
            </a:r>
            <a:endParaRPr lang="en-US" alt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8177D5-BBE9-4ACB-8105-981B14C17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Morphological Processing</a:t>
            </a:r>
            <a:endParaRPr lang="en-US" alt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DC6798-072F-45C2-998A-1F96E9711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Segmentation</a:t>
            </a:r>
            <a:endParaRPr lang="en-US" alt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B4EF46-9678-4792-A738-BE2CD8A73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Representation &amp; Description</a:t>
            </a:r>
            <a:endParaRPr lang="en-US" alt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6C8C87-D141-4C9A-9532-1E52283EF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Enhancement</a:t>
            </a:r>
            <a:endParaRPr lang="en-US" alt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7BD4B6-3894-4472-BBB5-F57504CBE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Object Recognition</a:t>
            </a:r>
            <a:endParaRPr lang="en-US" altLang="en-US" sz="1800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50C353A4-F0A3-413C-BDF7-3FF225726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IE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Problem Domain</a:t>
            </a:r>
            <a:endParaRPr lang="en-US" altLang="en-US" sz="18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cxnSp>
        <p:nvCxnSpPr>
          <p:cNvPr id="13" name="AutoShape 12">
            <a:extLst>
              <a:ext uri="{FF2B5EF4-FFF2-40B4-BE49-F238E27FC236}">
                <a16:creationId xmlns:a16="http://schemas.microsoft.com/office/drawing/2014/main" id="{ABD6AF98-290F-4674-989B-4EBE186A7BE1}"/>
              </a:ext>
            </a:extLst>
          </p:cNvPr>
          <p:cNvCxnSpPr>
            <a:cxnSpLocks noChangeShapeType="1"/>
            <a:stCxn id="12" idx="0"/>
            <a:endCxn id="5" idx="2"/>
          </p:cNvCxnSpPr>
          <p:nvPr/>
        </p:nvCxnSpPr>
        <p:spPr bwMode="auto">
          <a:xfrm rot="162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13">
            <a:extLst>
              <a:ext uri="{FF2B5EF4-FFF2-40B4-BE49-F238E27FC236}">
                <a16:creationId xmlns:a16="http://schemas.microsoft.com/office/drawing/2014/main" id="{AAC2E066-A2DA-4793-8D1F-991D498DD4B6}"/>
              </a:ext>
            </a:extLst>
          </p:cNvPr>
          <p:cNvCxnSpPr>
            <a:cxnSpLocks noChangeShapeType="1"/>
            <a:stCxn id="5" idx="0"/>
            <a:endCxn id="10" idx="2"/>
          </p:cNvCxnSpPr>
          <p:nvPr/>
        </p:nvCxnSpPr>
        <p:spPr bwMode="auto">
          <a:xfrm rot="16200000">
            <a:off x="1261269" y="3879057"/>
            <a:ext cx="2746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14">
            <a:extLst>
              <a:ext uri="{FF2B5EF4-FFF2-40B4-BE49-F238E27FC236}">
                <a16:creationId xmlns:a16="http://schemas.microsoft.com/office/drawing/2014/main" id="{150630E6-FD26-4E48-B979-F143A5453179}"/>
              </a:ext>
            </a:extLst>
          </p:cNvPr>
          <p:cNvCxnSpPr>
            <a:cxnSpLocks noChangeShapeType="1"/>
            <a:stCxn id="11" idx="2"/>
            <a:endCxn id="9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15">
            <a:extLst>
              <a:ext uri="{FF2B5EF4-FFF2-40B4-BE49-F238E27FC236}">
                <a16:creationId xmlns:a16="http://schemas.microsoft.com/office/drawing/2014/main" id="{1EE3A2D5-5606-473C-AA13-9B0B756D9C7A}"/>
              </a:ext>
            </a:extLst>
          </p:cNvPr>
          <p:cNvCxnSpPr>
            <a:cxnSpLocks noChangeShapeType="1"/>
            <a:stCxn id="8" idx="2"/>
            <a:endCxn id="11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16">
            <a:extLst>
              <a:ext uri="{FF2B5EF4-FFF2-40B4-BE49-F238E27FC236}">
                <a16:creationId xmlns:a16="http://schemas.microsoft.com/office/drawing/2014/main" id="{166B0690-7C3B-4378-B69C-671B09708764}"/>
              </a:ext>
            </a:extLst>
          </p:cNvPr>
          <p:cNvCxnSpPr>
            <a:cxnSpLocks noChangeShapeType="1"/>
            <a:stCxn id="7" idx="3"/>
            <a:endCxn id="8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17">
            <a:extLst>
              <a:ext uri="{FF2B5EF4-FFF2-40B4-BE49-F238E27FC236}">
                <a16:creationId xmlns:a16="http://schemas.microsoft.com/office/drawing/2014/main" id="{CCE9C54F-4C25-4989-BB8A-933889EE833B}"/>
              </a:ext>
            </a:extLst>
          </p:cNvPr>
          <p:cNvCxnSpPr>
            <a:cxnSpLocks noChangeShapeType="1"/>
            <a:stCxn id="6" idx="3"/>
            <a:endCxn id="7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18">
            <a:extLst>
              <a:ext uri="{FF2B5EF4-FFF2-40B4-BE49-F238E27FC236}">
                <a16:creationId xmlns:a16="http://schemas.microsoft.com/office/drawing/2014/main" id="{B4561434-BCC2-4A69-A502-17D677D14D5C}"/>
              </a:ext>
            </a:extLst>
          </p:cNvPr>
          <p:cNvCxnSpPr>
            <a:cxnSpLocks noChangeShapeType="1"/>
            <a:stCxn id="10" idx="0"/>
            <a:endCxn id="6" idx="1"/>
          </p:cNvCxnSpPr>
          <p:nvPr/>
        </p:nvCxnSpPr>
        <p:spPr bwMode="auto">
          <a:xfrm rot="16200000">
            <a:off x="1576388" y="1917700"/>
            <a:ext cx="77787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Rectangle 20">
            <a:extLst>
              <a:ext uri="{FF2B5EF4-FFF2-40B4-BE49-F238E27FC236}">
                <a16:creationId xmlns:a16="http://schemas.microsoft.com/office/drawing/2014/main" id="{BCACFFDD-0E92-4B41-AE9D-0B147D8DC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Colour Image Processing</a:t>
            </a:r>
            <a:endParaRPr lang="en-US" altLang="en-US" sz="1800"/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23775F37-A5E2-48BC-8EE2-55C4B5621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Compression</a:t>
            </a:r>
            <a:endParaRPr lang="en-US" altLang="en-US" sz="1800"/>
          </a:p>
        </p:txBody>
      </p:sp>
      <p:pic>
        <p:nvPicPr>
          <p:cNvPr id="22" name="Picture 24">
            <a:extLst>
              <a:ext uri="{FF2B5EF4-FFF2-40B4-BE49-F238E27FC236}">
                <a16:creationId xmlns:a16="http://schemas.microsoft.com/office/drawing/2014/main" id="{9FB39042-7E06-4F54-90FE-7E436135B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1" t="1314" r="19798" b="50453"/>
          <a:stretch>
            <a:fillRect/>
          </a:stretch>
        </p:blipFill>
        <p:spPr bwMode="auto">
          <a:xfrm>
            <a:off x="2397125" y="2860675"/>
            <a:ext cx="2001838" cy="1978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7">
            <a:extLst>
              <a:ext uri="{FF2B5EF4-FFF2-40B4-BE49-F238E27FC236}">
                <a16:creationId xmlns:a16="http://schemas.microsoft.com/office/drawing/2014/main" id="{F8F6A261-EBC4-494A-88D6-1B126F322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" t="50766" r="59975"/>
          <a:stretch>
            <a:fillRect/>
          </a:stretch>
        </p:blipFill>
        <p:spPr bwMode="auto">
          <a:xfrm>
            <a:off x="4768850" y="2889250"/>
            <a:ext cx="1968500" cy="20177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31">
            <a:extLst>
              <a:ext uri="{FF2B5EF4-FFF2-40B4-BE49-F238E27FC236}">
                <a16:creationId xmlns:a16="http://schemas.microsoft.com/office/drawing/2014/main" id="{5332E360-762A-449D-9F74-F7D2AD597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450" y="6623050"/>
            <a:ext cx="5035550" cy="252413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r>
              <a:rPr lang="en-IE" altLang="en-US" sz="1800" dirty="0">
                <a:solidFill>
                  <a:schemeClr val="bg1"/>
                </a:solidFill>
              </a:rPr>
              <a:t>Images taken from Gonzalez &amp; Woods, Digital Image Processing (2002)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254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A4EA-F050-4AF7-89B6-BAD08486D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altLang="en-US" dirty="0"/>
              <a:t>Key Stages in Digital Image Processing: Image Restoration</a:t>
            </a:r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8EBB448-EB94-4BB1-829E-3ED8CCCE9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Acquisition</a:t>
            </a:r>
            <a:endParaRPr lang="en-US" altLang="en-US" sz="180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4567A31-D7DC-4D54-9AA7-39A7A8AFE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 dirty="0"/>
              <a:t>Image Restoration</a:t>
            </a:r>
            <a:endParaRPr lang="en-US" altLang="en-US" sz="1800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9FE3919-F962-459F-96EB-85B1DC251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Morphological Processing</a:t>
            </a:r>
            <a:endParaRPr lang="en-US" altLang="en-US" sz="180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CC7FFEC-C69D-4651-B6FF-5E896786C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Segmentation</a:t>
            </a:r>
            <a:endParaRPr lang="en-US" altLang="en-US" sz="180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8D014797-90E2-45D7-8B63-721B18FC7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Representation &amp; Description</a:t>
            </a:r>
            <a:endParaRPr lang="en-US" altLang="en-US" sz="1800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78B7316-BB42-4C1D-8036-F5B7BD425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Enhancement</a:t>
            </a:r>
            <a:endParaRPr lang="en-US" altLang="en-US" sz="180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504D5EAB-1FFC-418C-97CE-A6BAE88C0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Object Recognition</a:t>
            </a:r>
            <a:endParaRPr lang="en-US" altLang="en-US" sz="1800"/>
          </a:p>
        </p:txBody>
      </p:sp>
      <p:cxnSp>
        <p:nvCxnSpPr>
          <p:cNvPr id="11" name="AutoShape 12">
            <a:extLst>
              <a:ext uri="{FF2B5EF4-FFF2-40B4-BE49-F238E27FC236}">
                <a16:creationId xmlns:a16="http://schemas.microsoft.com/office/drawing/2014/main" id="{2DD0F2D4-5201-463D-A93A-A45B5F5D898B}"/>
              </a:ext>
            </a:extLst>
          </p:cNvPr>
          <p:cNvCxnSpPr>
            <a:cxnSpLocks noChangeShapeType="1"/>
            <a:endCxn id="4" idx="2"/>
          </p:cNvCxnSpPr>
          <p:nvPr/>
        </p:nvCxnSpPr>
        <p:spPr bwMode="auto">
          <a:xfrm rot="162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3">
            <a:extLst>
              <a:ext uri="{FF2B5EF4-FFF2-40B4-BE49-F238E27FC236}">
                <a16:creationId xmlns:a16="http://schemas.microsoft.com/office/drawing/2014/main" id="{3B23510C-88C5-404F-ADB1-D6F8C28DFD1B}"/>
              </a:ext>
            </a:extLst>
          </p:cNvPr>
          <p:cNvCxnSpPr>
            <a:cxnSpLocks noChangeShapeType="1"/>
            <a:stCxn id="4" idx="0"/>
            <a:endCxn id="9" idx="2"/>
          </p:cNvCxnSpPr>
          <p:nvPr/>
        </p:nvCxnSpPr>
        <p:spPr bwMode="auto">
          <a:xfrm rot="162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AutoShape 14">
            <a:extLst>
              <a:ext uri="{FF2B5EF4-FFF2-40B4-BE49-F238E27FC236}">
                <a16:creationId xmlns:a16="http://schemas.microsoft.com/office/drawing/2014/main" id="{9F72CFFB-C3FA-4ACE-90D4-A66E5B37D58F}"/>
              </a:ext>
            </a:extLst>
          </p:cNvPr>
          <p:cNvCxnSpPr>
            <a:cxnSpLocks noChangeShapeType="1"/>
            <a:stCxn id="10" idx="2"/>
            <a:endCxn id="8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15">
            <a:extLst>
              <a:ext uri="{FF2B5EF4-FFF2-40B4-BE49-F238E27FC236}">
                <a16:creationId xmlns:a16="http://schemas.microsoft.com/office/drawing/2014/main" id="{D7D86234-577A-4375-80BD-EC2380C3910B}"/>
              </a:ext>
            </a:extLst>
          </p:cNvPr>
          <p:cNvCxnSpPr>
            <a:cxnSpLocks noChangeShapeType="1"/>
            <a:stCxn id="7" idx="2"/>
            <a:endCxn id="10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16">
            <a:extLst>
              <a:ext uri="{FF2B5EF4-FFF2-40B4-BE49-F238E27FC236}">
                <a16:creationId xmlns:a16="http://schemas.microsoft.com/office/drawing/2014/main" id="{0574D0C5-4180-4843-B624-E51849F127D4}"/>
              </a:ext>
            </a:extLst>
          </p:cNvPr>
          <p:cNvCxnSpPr>
            <a:cxnSpLocks noChangeShapeType="1"/>
            <a:stCxn id="6" idx="3"/>
            <a:endCxn id="7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17">
            <a:extLst>
              <a:ext uri="{FF2B5EF4-FFF2-40B4-BE49-F238E27FC236}">
                <a16:creationId xmlns:a16="http://schemas.microsoft.com/office/drawing/2014/main" id="{5F1D3064-8D98-4D84-9EE7-5D58F91D0F69}"/>
              </a:ext>
            </a:extLst>
          </p:cNvPr>
          <p:cNvCxnSpPr>
            <a:cxnSpLocks noChangeShapeType="1"/>
            <a:stCxn id="5" idx="3"/>
            <a:endCxn id="6" idx="1"/>
          </p:cNvCxnSpPr>
          <p:nvPr/>
        </p:nvCxnSpPr>
        <p:spPr bwMode="auto">
          <a:xfrm>
            <a:off x="4246563" y="2095500"/>
            <a:ext cx="66357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18">
            <a:extLst>
              <a:ext uri="{FF2B5EF4-FFF2-40B4-BE49-F238E27FC236}">
                <a16:creationId xmlns:a16="http://schemas.microsoft.com/office/drawing/2014/main" id="{82B8882E-0E9B-42C9-8815-FB4ADD95D212}"/>
              </a:ext>
            </a:extLst>
          </p:cNvPr>
          <p:cNvCxnSpPr>
            <a:cxnSpLocks noChangeShapeType="1"/>
            <a:stCxn id="9" idx="0"/>
            <a:endCxn id="5" idx="1"/>
          </p:cNvCxnSpPr>
          <p:nvPr/>
        </p:nvCxnSpPr>
        <p:spPr bwMode="auto">
          <a:xfrm rot="16200000">
            <a:off x="1557338" y="1936750"/>
            <a:ext cx="796925" cy="11144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9">
            <a:extLst>
              <a:ext uri="{FF2B5EF4-FFF2-40B4-BE49-F238E27FC236}">
                <a16:creationId xmlns:a16="http://schemas.microsoft.com/office/drawing/2014/main" id="{1642E08D-E73E-454B-91F8-57C303E77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Colour Image Processing</a:t>
            </a:r>
            <a:endParaRPr lang="en-US" altLang="en-US" sz="1800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98D3BB61-1A79-4AD0-8A62-C6B00E7C4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Compression</a:t>
            </a:r>
            <a:endParaRPr lang="en-US" altLang="en-US" sz="1800"/>
          </a:p>
        </p:txBody>
      </p:sp>
      <p:pic>
        <p:nvPicPr>
          <p:cNvPr id="20" name="Picture 24">
            <a:extLst>
              <a:ext uri="{FF2B5EF4-FFF2-40B4-BE49-F238E27FC236}">
                <a16:creationId xmlns:a16="http://schemas.microsoft.com/office/drawing/2014/main" id="{FA80D247-804E-4218-9F32-76CA97291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2" t="50377" r="21088"/>
          <a:stretch>
            <a:fillRect/>
          </a:stretch>
        </p:blipFill>
        <p:spPr bwMode="auto">
          <a:xfrm>
            <a:off x="4321175" y="3765550"/>
            <a:ext cx="2427288" cy="1849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3">
            <a:extLst>
              <a:ext uri="{FF2B5EF4-FFF2-40B4-BE49-F238E27FC236}">
                <a16:creationId xmlns:a16="http://schemas.microsoft.com/office/drawing/2014/main" id="{5395D00F-E438-4DD4-BA15-1FF27D054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66" b="50418"/>
          <a:stretch>
            <a:fillRect/>
          </a:stretch>
        </p:blipFill>
        <p:spPr bwMode="auto">
          <a:xfrm>
            <a:off x="2363788" y="2674938"/>
            <a:ext cx="2462212" cy="1847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31">
            <a:extLst>
              <a:ext uri="{FF2B5EF4-FFF2-40B4-BE49-F238E27FC236}">
                <a16:creationId xmlns:a16="http://schemas.microsoft.com/office/drawing/2014/main" id="{F5E3F8D2-B7A5-4185-8A23-70D26BD73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450" y="6623050"/>
            <a:ext cx="5035550" cy="252413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r>
              <a:rPr lang="en-IE" altLang="en-US" sz="1800" dirty="0">
                <a:solidFill>
                  <a:schemeClr val="bg1"/>
                </a:solidFill>
              </a:rPr>
              <a:t>Images taken from Gonzalez &amp; Woods, Digital Image Processing (2002)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643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F196-4033-4527-9433-D9F24CA1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Pembahasan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6BB52-5762-42F4-A5DA-B0F2E8A60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defRPr/>
            </a:pPr>
            <a:r>
              <a:rPr lang="en-US" dirty="0" err="1"/>
              <a:t>Representasi</a:t>
            </a:r>
            <a:r>
              <a:rPr lang="en-US" dirty="0"/>
              <a:t> Citra</a:t>
            </a:r>
          </a:p>
          <a:p>
            <a:pPr marL="457200" indent="-457200">
              <a:defRPr/>
            </a:pPr>
            <a:r>
              <a:rPr lang="en-US" dirty="0" err="1"/>
              <a:t>Tahap-Tahap</a:t>
            </a:r>
            <a:r>
              <a:rPr lang="en-US" dirty="0"/>
              <a:t> </a:t>
            </a:r>
            <a:r>
              <a:rPr lang="en-US" dirty="0" err="1"/>
              <a:t>Kunci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Image Processing</a:t>
            </a:r>
          </a:p>
          <a:p>
            <a:pPr marL="457200" indent="-457200">
              <a:defRPr/>
            </a:pP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Image Processing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576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D291-9977-4566-9912-B9AE7C0A1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altLang="en-US" dirty="0"/>
              <a:t>Key Stages in Digital Image Processing: Morphological Processing</a:t>
            </a:r>
            <a:endParaRPr lang="en-US" dirty="0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08279BE-3F23-4884-B5D3-D94BFDB18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Acquisition</a:t>
            </a:r>
            <a:endParaRPr lang="en-US" altLang="en-US" sz="1800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841A7BA9-9F54-415B-AF1B-10A6B6214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Restoration</a:t>
            </a:r>
            <a:endParaRPr lang="en-US" altLang="en-US" sz="1800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5F952EC2-7889-43F2-95DF-81044B578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 dirty="0"/>
              <a:t>Morphological Processing</a:t>
            </a:r>
            <a:endParaRPr lang="en-US" altLang="en-US" sz="1800" dirty="0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A1507069-D3C6-40B5-88C4-EBD266A76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Segmentation</a:t>
            </a:r>
            <a:endParaRPr lang="en-US" altLang="en-US" sz="1800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9AA32C5-8518-4E44-830D-5A5B3AD1E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Representation &amp; Description</a:t>
            </a:r>
            <a:endParaRPr lang="en-US" altLang="en-US" sz="1800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84637172-F714-41D1-A66A-B134AD1F2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Enhancement</a:t>
            </a:r>
            <a:endParaRPr lang="en-US" altLang="en-US" sz="1800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26C5276E-EC78-4B45-8FC6-8981CD421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Object Recognition</a:t>
            </a:r>
            <a:endParaRPr lang="en-US" altLang="en-US" sz="1800"/>
          </a:p>
        </p:txBody>
      </p:sp>
      <p:cxnSp>
        <p:nvCxnSpPr>
          <p:cNvPr id="27" name="AutoShape 12">
            <a:extLst>
              <a:ext uri="{FF2B5EF4-FFF2-40B4-BE49-F238E27FC236}">
                <a16:creationId xmlns:a16="http://schemas.microsoft.com/office/drawing/2014/main" id="{5173AF98-3644-4CBA-B968-6938E36E736F}"/>
              </a:ext>
            </a:extLst>
          </p:cNvPr>
          <p:cNvCxnSpPr>
            <a:cxnSpLocks noChangeShapeType="1"/>
            <a:endCxn id="20" idx="2"/>
          </p:cNvCxnSpPr>
          <p:nvPr/>
        </p:nvCxnSpPr>
        <p:spPr bwMode="auto">
          <a:xfrm rot="162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13">
            <a:extLst>
              <a:ext uri="{FF2B5EF4-FFF2-40B4-BE49-F238E27FC236}">
                <a16:creationId xmlns:a16="http://schemas.microsoft.com/office/drawing/2014/main" id="{C81123CC-A4C1-443C-BDED-BEAB07359BE7}"/>
              </a:ext>
            </a:extLst>
          </p:cNvPr>
          <p:cNvCxnSpPr>
            <a:cxnSpLocks noChangeShapeType="1"/>
            <a:stCxn id="20" idx="0"/>
            <a:endCxn id="25" idx="2"/>
          </p:cNvCxnSpPr>
          <p:nvPr/>
        </p:nvCxnSpPr>
        <p:spPr bwMode="auto">
          <a:xfrm rot="162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14">
            <a:extLst>
              <a:ext uri="{FF2B5EF4-FFF2-40B4-BE49-F238E27FC236}">
                <a16:creationId xmlns:a16="http://schemas.microsoft.com/office/drawing/2014/main" id="{09B767A1-AB45-4621-8366-21C14FE78655}"/>
              </a:ext>
            </a:extLst>
          </p:cNvPr>
          <p:cNvCxnSpPr>
            <a:cxnSpLocks noChangeShapeType="1"/>
            <a:stCxn id="26" idx="2"/>
            <a:endCxn id="24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15">
            <a:extLst>
              <a:ext uri="{FF2B5EF4-FFF2-40B4-BE49-F238E27FC236}">
                <a16:creationId xmlns:a16="http://schemas.microsoft.com/office/drawing/2014/main" id="{3A9E0182-1909-45F2-BAB2-4A3D8A5C084D}"/>
              </a:ext>
            </a:extLst>
          </p:cNvPr>
          <p:cNvCxnSpPr>
            <a:cxnSpLocks noChangeShapeType="1"/>
            <a:stCxn id="23" idx="2"/>
            <a:endCxn id="26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16">
            <a:extLst>
              <a:ext uri="{FF2B5EF4-FFF2-40B4-BE49-F238E27FC236}">
                <a16:creationId xmlns:a16="http://schemas.microsoft.com/office/drawing/2014/main" id="{81565B82-9641-499C-A742-CEC1C771AB1F}"/>
              </a:ext>
            </a:extLst>
          </p:cNvPr>
          <p:cNvCxnSpPr>
            <a:cxnSpLocks noChangeShapeType="1"/>
            <a:stCxn id="22" idx="3"/>
            <a:endCxn id="23" idx="0"/>
          </p:cNvCxnSpPr>
          <p:nvPr/>
        </p:nvCxnSpPr>
        <p:spPr bwMode="auto">
          <a:xfrm>
            <a:off x="6624638" y="2095500"/>
            <a:ext cx="110013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17">
            <a:extLst>
              <a:ext uri="{FF2B5EF4-FFF2-40B4-BE49-F238E27FC236}">
                <a16:creationId xmlns:a16="http://schemas.microsoft.com/office/drawing/2014/main" id="{A2D8E6D6-2AC0-45F8-AA5F-FE888681492B}"/>
              </a:ext>
            </a:extLst>
          </p:cNvPr>
          <p:cNvCxnSpPr>
            <a:cxnSpLocks noChangeShapeType="1"/>
            <a:stCxn id="21" idx="3"/>
            <a:endCxn id="22" idx="1"/>
          </p:cNvCxnSpPr>
          <p:nvPr/>
        </p:nvCxnSpPr>
        <p:spPr bwMode="auto">
          <a:xfrm>
            <a:off x="4227513" y="2095500"/>
            <a:ext cx="66357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18">
            <a:extLst>
              <a:ext uri="{FF2B5EF4-FFF2-40B4-BE49-F238E27FC236}">
                <a16:creationId xmlns:a16="http://schemas.microsoft.com/office/drawing/2014/main" id="{0FF43727-AF9F-4A28-B4F5-DD2E4821F781}"/>
              </a:ext>
            </a:extLst>
          </p:cNvPr>
          <p:cNvCxnSpPr>
            <a:cxnSpLocks noChangeShapeType="1"/>
            <a:stCxn id="25" idx="0"/>
            <a:endCxn id="21" idx="1"/>
          </p:cNvCxnSpPr>
          <p:nvPr/>
        </p:nvCxnSpPr>
        <p:spPr bwMode="auto">
          <a:xfrm rot="162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Rectangle 19">
            <a:extLst>
              <a:ext uri="{FF2B5EF4-FFF2-40B4-BE49-F238E27FC236}">
                <a16:creationId xmlns:a16="http://schemas.microsoft.com/office/drawing/2014/main" id="{5C4A3437-0F2C-403A-98D8-082E45C04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Colour Image Processing</a:t>
            </a:r>
            <a:endParaRPr lang="en-US" altLang="en-US" sz="1800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55D4A212-8DBE-4B96-B1EA-6EAE435E1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Compression</a:t>
            </a:r>
            <a:endParaRPr lang="en-US" altLang="en-US" sz="1800"/>
          </a:p>
        </p:txBody>
      </p:sp>
      <p:pic>
        <p:nvPicPr>
          <p:cNvPr id="36" name="Picture 21">
            <a:extLst>
              <a:ext uri="{FF2B5EF4-FFF2-40B4-BE49-F238E27FC236}">
                <a16:creationId xmlns:a16="http://schemas.microsoft.com/office/drawing/2014/main" id="{784D6ED7-407C-4336-BB75-3A9B2EAB1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70"/>
          <a:stretch>
            <a:fillRect/>
          </a:stretch>
        </p:blipFill>
        <p:spPr bwMode="auto">
          <a:xfrm>
            <a:off x="2827338" y="2563813"/>
            <a:ext cx="3460750" cy="316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 31">
            <a:extLst>
              <a:ext uri="{FF2B5EF4-FFF2-40B4-BE49-F238E27FC236}">
                <a16:creationId xmlns:a16="http://schemas.microsoft.com/office/drawing/2014/main" id="{B58E8459-031A-483C-8EE7-A24180B73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450" y="6623050"/>
            <a:ext cx="5035550" cy="252413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r>
              <a:rPr lang="en-IE" altLang="en-US" sz="1800" dirty="0">
                <a:solidFill>
                  <a:schemeClr val="bg1"/>
                </a:solidFill>
              </a:rPr>
              <a:t>Images taken from Gonzalez &amp; Woods, Digital Image Processing (2002)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694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F92AE-7CDD-462E-92F9-F063AD4B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altLang="en-US" dirty="0"/>
              <a:t>Key Stages in Digital Image Processing: Segmentation</a:t>
            </a:r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701DBDA-7692-47AA-AD30-D3C52DBD1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Acquisition</a:t>
            </a:r>
            <a:endParaRPr lang="en-US" altLang="en-US" sz="180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EB52E09-4480-4C41-9E50-69592F43E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Restoration</a:t>
            </a:r>
            <a:endParaRPr lang="en-US" altLang="en-US" sz="180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134185-CB0B-494C-A7AB-96D2B8BB1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Morphological Processing</a:t>
            </a:r>
            <a:endParaRPr lang="en-US" altLang="en-US" sz="180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1FE4E6E5-DE6F-4D7D-8606-E2E4ACDC6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 dirty="0"/>
              <a:t>Segmentation</a:t>
            </a:r>
            <a:endParaRPr lang="en-US" altLang="en-US" sz="1800" dirty="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5DA9E508-8D7D-4983-85B0-DFDA5287A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Representation &amp; Description</a:t>
            </a:r>
            <a:endParaRPr lang="en-US" altLang="en-US" sz="1800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75C73A41-EC0F-4454-BA0F-88CEAABA6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Enhancement</a:t>
            </a:r>
            <a:endParaRPr lang="en-US" altLang="en-US" sz="180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89F3C31C-BFA9-4D3C-8ED0-CB0BBB12F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Object Recognition</a:t>
            </a:r>
            <a:endParaRPr lang="en-US" altLang="en-US" sz="1800"/>
          </a:p>
        </p:txBody>
      </p:sp>
      <p:cxnSp>
        <p:nvCxnSpPr>
          <p:cNvPr id="11" name="AutoShape 12">
            <a:extLst>
              <a:ext uri="{FF2B5EF4-FFF2-40B4-BE49-F238E27FC236}">
                <a16:creationId xmlns:a16="http://schemas.microsoft.com/office/drawing/2014/main" id="{A277DE74-FD09-4C6E-BF2B-5251B8D0A83B}"/>
              </a:ext>
            </a:extLst>
          </p:cNvPr>
          <p:cNvCxnSpPr>
            <a:cxnSpLocks noChangeShapeType="1"/>
            <a:endCxn id="4" idx="2"/>
          </p:cNvCxnSpPr>
          <p:nvPr/>
        </p:nvCxnSpPr>
        <p:spPr bwMode="auto">
          <a:xfrm rot="162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3">
            <a:extLst>
              <a:ext uri="{FF2B5EF4-FFF2-40B4-BE49-F238E27FC236}">
                <a16:creationId xmlns:a16="http://schemas.microsoft.com/office/drawing/2014/main" id="{3BF8BB3A-287C-4061-BA58-9BBEADBE5CB3}"/>
              </a:ext>
            </a:extLst>
          </p:cNvPr>
          <p:cNvCxnSpPr>
            <a:cxnSpLocks noChangeShapeType="1"/>
            <a:stCxn id="4" idx="0"/>
            <a:endCxn id="9" idx="2"/>
          </p:cNvCxnSpPr>
          <p:nvPr/>
        </p:nvCxnSpPr>
        <p:spPr bwMode="auto">
          <a:xfrm rot="162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AutoShape 14">
            <a:extLst>
              <a:ext uri="{FF2B5EF4-FFF2-40B4-BE49-F238E27FC236}">
                <a16:creationId xmlns:a16="http://schemas.microsoft.com/office/drawing/2014/main" id="{458D1CE8-59F4-4376-BA6E-CEF57A43C4FB}"/>
              </a:ext>
            </a:extLst>
          </p:cNvPr>
          <p:cNvCxnSpPr>
            <a:cxnSpLocks noChangeShapeType="1"/>
            <a:stCxn id="10" idx="2"/>
            <a:endCxn id="8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15">
            <a:extLst>
              <a:ext uri="{FF2B5EF4-FFF2-40B4-BE49-F238E27FC236}">
                <a16:creationId xmlns:a16="http://schemas.microsoft.com/office/drawing/2014/main" id="{3280D3CC-8556-4D7A-8630-02336119304E}"/>
              </a:ext>
            </a:extLst>
          </p:cNvPr>
          <p:cNvCxnSpPr>
            <a:cxnSpLocks noChangeShapeType="1"/>
            <a:stCxn id="7" idx="2"/>
            <a:endCxn id="10" idx="0"/>
          </p:cNvCxnSpPr>
          <p:nvPr/>
        </p:nvCxnSpPr>
        <p:spPr bwMode="auto">
          <a:xfrm rot="5400000">
            <a:off x="7587456" y="3879057"/>
            <a:ext cx="2746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16">
            <a:extLst>
              <a:ext uri="{FF2B5EF4-FFF2-40B4-BE49-F238E27FC236}">
                <a16:creationId xmlns:a16="http://schemas.microsoft.com/office/drawing/2014/main" id="{FED33CEB-D547-4B75-B8A2-74D804E90973}"/>
              </a:ext>
            </a:extLst>
          </p:cNvPr>
          <p:cNvCxnSpPr>
            <a:cxnSpLocks noChangeShapeType="1"/>
            <a:stCxn id="6" idx="3"/>
            <a:endCxn id="7" idx="0"/>
          </p:cNvCxnSpPr>
          <p:nvPr/>
        </p:nvCxnSpPr>
        <p:spPr bwMode="auto">
          <a:xfrm>
            <a:off x="6605588" y="2095500"/>
            <a:ext cx="1119187" cy="7778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17">
            <a:extLst>
              <a:ext uri="{FF2B5EF4-FFF2-40B4-BE49-F238E27FC236}">
                <a16:creationId xmlns:a16="http://schemas.microsoft.com/office/drawing/2014/main" id="{94FE1264-193E-4BC8-B4BF-294CAAE7E754}"/>
              </a:ext>
            </a:extLst>
          </p:cNvPr>
          <p:cNvCxnSpPr>
            <a:cxnSpLocks noChangeShapeType="1"/>
            <a:stCxn id="5" idx="3"/>
            <a:endCxn id="6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18">
            <a:extLst>
              <a:ext uri="{FF2B5EF4-FFF2-40B4-BE49-F238E27FC236}">
                <a16:creationId xmlns:a16="http://schemas.microsoft.com/office/drawing/2014/main" id="{DDDDBF89-C47B-419F-88FF-F9CB4C54182B}"/>
              </a:ext>
            </a:extLst>
          </p:cNvPr>
          <p:cNvCxnSpPr>
            <a:cxnSpLocks noChangeShapeType="1"/>
            <a:stCxn id="9" idx="0"/>
            <a:endCxn id="5" idx="1"/>
          </p:cNvCxnSpPr>
          <p:nvPr/>
        </p:nvCxnSpPr>
        <p:spPr bwMode="auto">
          <a:xfrm rot="162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9">
            <a:extLst>
              <a:ext uri="{FF2B5EF4-FFF2-40B4-BE49-F238E27FC236}">
                <a16:creationId xmlns:a16="http://schemas.microsoft.com/office/drawing/2014/main" id="{F993687E-EDA4-423F-B057-E961E62D1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Colour Image Processing</a:t>
            </a:r>
            <a:endParaRPr lang="en-US" altLang="en-US" sz="1800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058852BD-44CF-4CE7-9AA8-70572DB68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Compression</a:t>
            </a:r>
            <a:endParaRPr lang="en-US" altLang="en-US" sz="1800"/>
          </a:p>
        </p:txBody>
      </p:sp>
      <p:pic>
        <p:nvPicPr>
          <p:cNvPr id="20" name="Picture 21">
            <a:extLst>
              <a:ext uri="{FF2B5EF4-FFF2-40B4-BE49-F238E27FC236}">
                <a16:creationId xmlns:a16="http://schemas.microsoft.com/office/drawing/2014/main" id="{028DF9D6-4DDC-4EC9-8060-C51322B61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20"/>
          <a:stretch>
            <a:fillRect/>
          </a:stretch>
        </p:blipFill>
        <p:spPr bwMode="auto">
          <a:xfrm>
            <a:off x="2881313" y="2559050"/>
            <a:ext cx="3349625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2">
            <a:extLst>
              <a:ext uri="{FF2B5EF4-FFF2-40B4-BE49-F238E27FC236}">
                <a16:creationId xmlns:a16="http://schemas.microsoft.com/office/drawing/2014/main" id="{164E667C-1405-4D5E-9D7D-8B7C1008A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3" r="59154"/>
          <a:stretch>
            <a:fillRect/>
          </a:stretch>
        </p:blipFill>
        <p:spPr bwMode="auto">
          <a:xfrm>
            <a:off x="2844800" y="4183063"/>
            <a:ext cx="1736725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31">
            <a:extLst>
              <a:ext uri="{FF2B5EF4-FFF2-40B4-BE49-F238E27FC236}">
                <a16:creationId xmlns:a16="http://schemas.microsoft.com/office/drawing/2014/main" id="{A6EA5749-F4A2-4F36-9665-8E76394F4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450" y="6623050"/>
            <a:ext cx="5035550" cy="252413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r>
              <a:rPr lang="en-IE" altLang="en-US" sz="1800" dirty="0">
                <a:solidFill>
                  <a:schemeClr val="bg1"/>
                </a:solidFill>
              </a:rPr>
              <a:t>Images taken from Gonzalez &amp; Woods, Digital Image Processing (2002)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920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077DE-9D22-430E-81F6-DB3AE935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altLang="en-US" dirty="0"/>
              <a:t>Key Stages in Digital Image Processing: Object Recognition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A4D77-6ED4-4317-BFAC-F99CFBA86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E6A4B8C-7772-4DA5-98B0-F0B1C218C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Acquisition</a:t>
            </a:r>
            <a:endParaRPr lang="en-US" altLang="en-US" sz="180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522659B-325E-4BC4-89B6-DF2A02126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Restoration</a:t>
            </a:r>
            <a:endParaRPr lang="en-US" altLang="en-US" sz="180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965D1B0-6595-4469-940B-843B3958C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Morphological Processing</a:t>
            </a:r>
            <a:endParaRPr lang="en-US" altLang="en-US" sz="180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1CD30492-FADA-4129-8AD6-74436DE2B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Segmentation</a:t>
            </a:r>
            <a:endParaRPr lang="en-US" altLang="en-US" sz="180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BCCB29C4-A950-4962-AA92-FE492FC81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Representation &amp; Description</a:t>
            </a:r>
            <a:endParaRPr lang="en-US" altLang="en-US" sz="1800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FE68A7D1-4FAC-49ED-A2D2-8E6445547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Enhancement</a:t>
            </a:r>
            <a:endParaRPr lang="en-US" altLang="en-US" sz="180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1C7CE84D-4D77-42F7-8AF2-0B9A281C2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Object Recognition</a:t>
            </a:r>
            <a:endParaRPr lang="en-US" altLang="en-US" sz="1800"/>
          </a:p>
        </p:txBody>
      </p:sp>
      <p:cxnSp>
        <p:nvCxnSpPr>
          <p:cNvPr id="11" name="AutoShape 12">
            <a:extLst>
              <a:ext uri="{FF2B5EF4-FFF2-40B4-BE49-F238E27FC236}">
                <a16:creationId xmlns:a16="http://schemas.microsoft.com/office/drawing/2014/main" id="{1A0E3D4E-436E-4D41-9F1F-BBA938878268}"/>
              </a:ext>
            </a:extLst>
          </p:cNvPr>
          <p:cNvCxnSpPr>
            <a:cxnSpLocks noChangeShapeType="1"/>
            <a:endCxn id="4" idx="2"/>
          </p:cNvCxnSpPr>
          <p:nvPr/>
        </p:nvCxnSpPr>
        <p:spPr bwMode="auto">
          <a:xfrm rot="162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3">
            <a:extLst>
              <a:ext uri="{FF2B5EF4-FFF2-40B4-BE49-F238E27FC236}">
                <a16:creationId xmlns:a16="http://schemas.microsoft.com/office/drawing/2014/main" id="{62DEFDFB-5AB5-4FB2-86F6-C0792217A956}"/>
              </a:ext>
            </a:extLst>
          </p:cNvPr>
          <p:cNvCxnSpPr>
            <a:cxnSpLocks noChangeShapeType="1"/>
            <a:stCxn id="4" idx="0"/>
            <a:endCxn id="9" idx="2"/>
          </p:cNvCxnSpPr>
          <p:nvPr/>
        </p:nvCxnSpPr>
        <p:spPr bwMode="auto">
          <a:xfrm rot="162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AutoShape 14">
            <a:extLst>
              <a:ext uri="{FF2B5EF4-FFF2-40B4-BE49-F238E27FC236}">
                <a16:creationId xmlns:a16="http://schemas.microsoft.com/office/drawing/2014/main" id="{F91DB2EB-EC86-4705-A774-FF40543E5311}"/>
              </a:ext>
            </a:extLst>
          </p:cNvPr>
          <p:cNvCxnSpPr>
            <a:cxnSpLocks noChangeShapeType="1"/>
            <a:stCxn id="10" idx="2"/>
            <a:endCxn id="8" idx="0"/>
          </p:cNvCxnSpPr>
          <p:nvPr/>
        </p:nvCxnSpPr>
        <p:spPr bwMode="auto">
          <a:xfrm rot="5400000">
            <a:off x="7587456" y="5003007"/>
            <a:ext cx="2746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15">
            <a:extLst>
              <a:ext uri="{FF2B5EF4-FFF2-40B4-BE49-F238E27FC236}">
                <a16:creationId xmlns:a16="http://schemas.microsoft.com/office/drawing/2014/main" id="{BB5BAAC1-5299-4507-8B13-6B68418E19BB}"/>
              </a:ext>
            </a:extLst>
          </p:cNvPr>
          <p:cNvCxnSpPr>
            <a:cxnSpLocks noChangeShapeType="1"/>
            <a:stCxn id="7" idx="2"/>
            <a:endCxn id="10" idx="0"/>
          </p:cNvCxnSpPr>
          <p:nvPr/>
        </p:nvCxnSpPr>
        <p:spPr bwMode="auto">
          <a:xfrm rot="5400000">
            <a:off x="7587456" y="3860007"/>
            <a:ext cx="2746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16">
            <a:extLst>
              <a:ext uri="{FF2B5EF4-FFF2-40B4-BE49-F238E27FC236}">
                <a16:creationId xmlns:a16="http://schemas.microsoft.com/office/drawing/2014/main" id="{F86ED698-33A8-4E94-ACDC-7CE95087804C}"/>
              </a:ext>
            </a:extLst>
          </p:cNvPr>
          <p:cNvCxnSpPr>
            <a:cxnSpLocks noChangeShapeType="1"/>
            <a:stCxn id="6" idx="3"/>
            <a:endCxn id="7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17">
            <a:extLst>
              <a:ext uri="{FF2B5EF4-FFF2-40B4-BE49-F238E27FC236}">
                <a16:creationId xmlns:a16="http://schemas.microsoft.com/office/drawing/2014/main" id="{5F8A3DBF-2AB6-43DD-B757-22B676C33F18}"/>
              </a:ext>
            </a:extLst>
          </p:cNvPr>
          <p:cNvCxnSpPr>
            <a:cxnSpLocks noChangeShapeType="1"/>
            <a:stCxn id="5" idx="3"/>
            <a:endCxn id="6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18">
            <a:extLst>
              <a:ext uri="{FF2B5EF4-FFF2-40B4-BE49-F238E27FC236}">
                <a16:creationId xmlns:a16="http://schemas.microsoft.com/office/drawing/2014/main" id="{2486EB04-1110-4ADB-A711-CC01E1404BB8}"/>
              </a:ext>
            </a:extLst>
          </p:cNvPr>
          <p:cNvCxnSpPr>
            <a:cxnSpLocks noChangeShapeType="1"/>
            <a:stCxn id="9" idx="0"/>
            <a:endCxn id="5" idx="1"/>
          </p:cNvCxnSpPr>
          <p:nvPr/>
        </p:nvCxnSpPr>
        <p:spPr bwMode="auto">
          <a:xfrm rot="162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9">
            <a:extLst>
              <a:ext uri="{FF2B5EF4-FFF2-40B4-BE49-F238E27FC236}">
                <a16:creationId xmlns:a16="http://schemas.microsoft.com/office/drawing/2014/main" id="{5BBF005D-9145-4870-B367-0E7924D1A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Colour Image Processing</a:t>
            </a:r>
            <a:endParaRPr lang="en-US" altLang="en-US" sz="1800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FDB70333-6EE5-4555-8079-1B412C1B3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Compression</a:t>
            </a:r>
            <a:endParaRPr lang="en-US" altLang="en-US" sz="1800"/>
          </a:p>
        </p:txBody>
      </p:sp>
      <p:pic>
        <p:nvPicPr>
          <p:cNvPr id="20" name="Picture 21">
            <a:extLst>
              <a:ext uri="{FF2B5EF4-FFF2-40B4-BE49-F238E27FC236}">
                <a16:creationId xmlns:a16="http://schemas.microsoft.com/office/drawing/2014/main" id="{583E9EF4-D526-4F6D-988A-7F604CAAA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6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7"/>
          <a:stretch>
            <a:fillRect/>
          </a:stretch>
        </p:blipFill>
        <p:spPr bwMode="auto">
          <a:xfrm>
            <a:off x="2790825" y="2668588"/>
            <a:ext cx="3524250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31">
            <a:extLst>
              <a:ext uri="{FF2B5EF4-FFF2-40B4-BE49-F238E27FC236}">
                <a16:creationId xmlns:a16="http://schemas.microsoft.com/office/drawing/2014/main" id="{6B393BB9-C488-4B53-8EEF-F5DCE2DF0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450" y="6623050"/>
            <a:ext cx="5035550" cy="252413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r>
              <a:rPr lang="en-IE" altLang="en-US" sz="1800" dirty="0">
                <a:solidFill>
                  <a:schemeClr val="bg1"/>
                </a:solidFill>
              </a:rPr>
              <a:t>Images taken from Gonzalez &amp; Woods, Digital Image Processing (2002)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382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7F5ED-8D23-44C7-B8EC-4FF602164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1" y="233363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IE" altLang="en-US" dirty="0"/>
              <a:t>Key Stages in Digital Image Processing: Representation &amp; Description</a:t>
            </a:r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A658AF3-2F23-40AE-BEDF-34609EADE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Acquisition</a:t>
            </a:r>
            <a:endParaRPr lang="en-US" altLang="en-US" sz="180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04BDB81-5C81-40BB-A126-77D2C1B6F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Restoration</a:t>
            </a:r>
            <a:endParaRPr lang="en-US" altLang="en-US" sz="180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58EE5FB-0C61-4AA8-BBE3-E0C01CB61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Morphological Processing</a:t>
            </a:r>
            <a:endParaRPr lang="en-US" altLang="en-US" sz="180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53057FD-75AF-45F1-A0A6-CD96C81A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Segmentation</a:t>
            </a:r>
            <a:endParaRPr lang="en-US" altLang="en-US" sz="180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B5992B38-E1AE-4985-ADB5-77B6345BA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 dirty="0"/>
              <a:t>Representation &amp; Description</a:t>
            </a:r>
            <a:endParaRPr lang="en-US" altLang="en-US" sz="1800" dirty="0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43E5A76F-28DA-4124-87F8-C5866660D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Enhancement</a:t>
            </a:r>
            <a:endParaRPr lang="en-US" altLang="en-US" sz="180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2C37465F-F2E3-40ED-A770-75560B06D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Object Recognition</a:t>
            </a:r>
            <a:endParaRPr lang="en-US" altLang="en-US" sz="1800"/>
          </a:p>
        </p:txBody>
      </p:sp>
      <p:cxnSp>
        <p:nvCxnSpPr>
          <p:cNvPr id="11" name="AutoShape 12">
            <a:extLst>
              <a:ext uri="{FF2B5EF4-FFF2-40B4-BE49-F238E27FC236}">
                <a16:creationId xmlns:a16="http://schemas.microsoft.com/office/drawing/2014/main" id="{A6666B69-C9D6-4207-AC28-0DCA676AA4FC}"/>
              </a:ext>
            </a:extLst>
          </p:cNvPr>
          <p:cNvCxnSpPr>
            <a:cxnSpLocks noChangeShapeType="1"/>
            <a:endCxn id="4" idx="2"/>
          </p:cNvCxnSpPr>
          <p:nvPr/>
        </p:nvCxnSpPr>
        <p:spPr bwMode="auto">
          <a:xfrm rot="162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3">
            <a:extLst>
              <a:ext uri="{FF2B5EF4-FFF2-40B4-BE49-F238E27FC236}">
                <a16:creationId xmlns:a16="http://schemas.microsoft.com/office/drawing/2014/main" id="{901A7301-0CC2-45BC-B76A-458139E72DAE}"/>
              </a:ext>
            </a:extLst>
          </p:cNvPr>
          <p:cNvCxnSpPr>
            <a:cxnSpLocks noChangeShapeType="1"/>
            <a:stCxn id="4" idx="0"/>
            <a:endCxn id="9" idx="2"/>
          </p:cNvCxnSpPr>
          <p:nvPr/>
        </p:nvCxnSpPr>
        <p:spPr bwMode="auto">
          <a:xfrm rot="162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AutoShape 14">
            <a:extLst>
              <a:ext uri="{FF2B5EF4-FFF2-40B4-BE49-F238E27FC236}">
                <a16:creationId xmlns:a16="http://schemas.microsoft.com/office/drawing/2014/main" id="{0C7A2D95-FEDE-4E01-AAAF-4938A1670265}"/>
              </a:ext>
            </a:extLst>
          </p:cNvPr>
          <p:cNvCxnSpPr>
            <a:cxnSpLocks noChangeShapeType="1"/>
            <a:stCxn id="10" idx="2"/>
            <a:endCxn id="8" idx="0"/>
          </p:cNvCxnSpPr>
          <p:nvPr/>
        </p:nvCxnSpPr>
        <p:spPr bwMode="auto">
          <a:xfrm rot="5400000">
            <a:off x="7587456" y="4983957"/>
            <a:ext cx="2746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15">
            <a:extLst>
              <a:ext uri="{FF2B5EF4-FFF2-40B4-BE49-F238E27FC236}">
                <a16:creationId xmlns:a16="http://schemas.microsoft.com/office/drawing/2014/main" id="{BC065C3C-4EA0-4210-B46B-E03C684BC745}"/>
              </a:ext>
            </a:extLst>
          </p:cNvPr>
          <p:cNvCxnSpPr>
            <a:cxnSpLocks noChangeShapeType="1"/>
            <a:stCxn id="7" idx="2"/>
            <a:endCxn id="10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16">
            <a:extLst>
              <a:ext uri="{FF2B5EF4-FFF2-40B4-BE49-F238E27FC236}">
                <a16:creationId xmlns:a16="http://schemas.microsoft.com/office/drawing/2014/main" id="{73C5E7A2-104B-40A9-BF8A-015B62C9E7E8}"/>
              </a:ext>
            </a:extLst>
          </p:cNvPr>
          <p:cNvCxnSpPr>
            <a:cxnSpLocks noChangeShapeType="1"/>
            <a:stCxn id="6" idx="3"/>
            <a:endCxn id="7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17">
            <a:extLst>
              <a:ext uri="{FF2B5EF4-FFF2-40B4-BE49-F238E27FC236}">
                <a16:creationId xmlns:a16="http://schemas.microsoft.com/office/drawing/2014/main" id="{ABEAE693-2D64-4C0E-83DD-25E186682DB3}"/>
              </a:ext>
            </a:extLst>
          </p:cNvPr>
          <p:cNvCxnSpPr>
            <a:cxnSpLocks noChangeShapeType="1"/>
            <a:stCxn id="5" idx="3"/>
            <a:endCxn id="6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18">
            <a:extLst>
              <a:ext uri="{FF2B5EF4-FFF2-40B4-BE49-F238E27FC236}">
                <a16:creationId xmlns:a16="http://schemas.microsoft.com/office/drawing/2014/main" id="{58811196-C551-4EE6-8A17-F88199C3BF32}"/>
              </a:ext>
            </a:extLst>
          </p:cNvPr>
          <p:cNvCxnSpPr>
            <a:cxnSpLocks noChangeShapeType="1"/>
            <a:stCxn id="9" idx="0"/>
            <a:endCxn id="5" idx="1"/>
          </p:cNvCxnSpPr>
          <p:nvPr/>
        </p:nvCxnSpPr>
        <p:spPr bwMode="auto">
          <a:xfrm rot="162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9">
            <a:extLst>
              <a:ext uri="{FF2B5EF4-FFF2-40B4-BE49-F238E27FC236}">
                <a16:creationId xmlns:a16="http://schemas.microsoft.com/office/drawing/2014/main" id="{1E901C15-758D-4371-B46F-5BDB39378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Colour Image Processing</a:t>
            </a:r>
            <a:endParaRPr lang="en-US" altLang="en-US" sz="1800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C3FF6961-E5FD-41B3-91EA-318C201A5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Compression</a:t>
            </a:r>
            <a:endParaRPr lang="en-US" altLang="en-US" sz="1800"/>
          </a:p>
        </p:txBody>
      </p:sp>
      <p:pic>
        <p:nvPicPr>
          <p:cNvPr id="20" name="Picture 21">
            <a:extLst>
              <a:ext uri="{FF2B5EF4-FFF2-40B4-BE49-F238E27FC236}">
                <a16:creationId xmlns:a16="http://schemas.microsoft.com/office/drawing/2014/main" id="{C911063D-01D7-4B32-9EC7-992D3B8CD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02"/>
          <a:stretch>
            <a:fillRect/>
          </a:stretch>
        </p:blipFill>
        <p:spPr bwMode="auto">
          <a:xfrm>
            <a:off x="3267075" y="2593975"/>
            <a:ext cx="2593975" cy="306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31">
            <a:extLst>
              <a:ext uri="{FF2B5EF4-FFF2-40B4-BE49-F238E27FC236}">
                <a16:creationId xmlns:a16="http://schemas.microsoft.com/office/drawing/2014/main" id="{BFEEF360-F460-4B98-9E5F-DD94FC39A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450" y="6623050"/>
            <a:ext cx="5035550" cy="252413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r>
              <a:rPr lang="en-IE" altLang="en-US" sz="1800" dirty="0">
                <a:solidFill>
                  <a:schemeClr val="bg1"/>
                </a:solidFill>
              </a:rPr>
              <a:t>Images taken from Gonzalez &amp; Woods, Digital Image Processing (2002)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833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2D5F4-A5BD-490C-A50C-5AA61111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altLang="en-US" dirty="0"/>
              <a:t>Key Stages in Digital Image Processing: Image Compression</a:t>
            </a:r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FAFE604-AD1B-4682-B77F-5D7FEB392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Acquisition</a:t>
            </a:r>
            <a:endParaRPr lang="en-US" altLang="en-US" sz="180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9ED2FFA-585A-49DE-9DFB-647C0BDF3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Restoration</a:t>
            </a:r>
            <a:endParaRPr lang="en-US" altLang="en-US" sz="180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E473FB0-41B0-41BB-8FA3-997D878BE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Morphological Processing</a:t>
            </a:r>
            <a:endParaRPr lang="en-US" altLang="en-US" sz="180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5E0E263-66C9-458A-BB1C-CF31DDFA1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Segmentation</a:t>
            </a:r>
            <a:endParaRPr lang="en-US" altLang="en-US" sz="180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7EAD808C-8BFE-490B-B7D8-1C9E2CB4F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Representation &amp; Description</a:t>
            </a:r>
            <a:endParaRPr lang="en-US" altLang="en-US" sz="1800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D659AB9-D718-421D-A475-DA8CA9E15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Enhancement</a:t>
            </a:r>
            <a:endParaRPr lang="en-US" altLang="en-US" sz="180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353B1DC1-4AA2-4050-A328-4CFB2C349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Object Recognition</a:t>
            </a:r>
            <a:endParaRPr lang="en-US" altLang="en-US" sz="1800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AD109410-CB53-4273-A5C5-A3E494820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IE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Problem Domain</a:t>
            </a:r>
            <a:endParaRPr lang="en-US" altLang="en-US" sz="18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cxnSp>
        <p:nvCxnSpPr>
          <p:cNvPr id="12" name="AutoShape 12">
            <a:extLst>
              <a:ext uri="{FF2B5EF4-FFF2-40B4-BE49-F238E27FC236}">
                <a16:creationId xmlns:a16="http://schemas.microsoft.com/office/drawing/2014/main" id="{C571E131-0409-4C6C-A5C5-9793769D504B}"/>
              </a:ext>
            </a:extLst>
          </p:cNvPr>
          <p:cNvCxnSpPr>
            <a:cxnSpLocks noChangeShapeType="1"/>
            <a:stCxn id="11" idx="0"/>
            <a:endCxn id="4" idx="2"/>
          </p:cNvCxnSpPr>
          <p:nvPr/>
        </p:nvCxnSpPr>
        <p:spPr bwMode="auto">
          <a:xfrm rot="162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AutoShape 13">
            <a:extLst>
              <a:ext uri="{FF2B5EF4-FFF2-40B4-BE49-F238E27FC236}">
                <a16:creationId xmlns:a16="http://schemas.microsoft.com/office/drawing/2014/main" id="{2CB0855C-F86D-4478-8DBD-A65110388F02}"/>
              </a:ext>
            </a:extLst>
          </p:cNvPr>
          <p:cNvCxnSpPr>
            <a:cxnSpLocks noChangeShapeType="1"/>
            <a:stCxn id="4" idx="0"/>
            <a:endCxn id="9" idx="2"/>
          </p:cNvCxnSpPr>
          <p:nvPr/>
        </p:nvCxnSpPr>
        <p:spPr bwMode="auto">
          <a:xfrm rot="162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14">
            <a:extLst>
              <a:ext uri="{FF2B5EF4-FFF2-40B4-BE49-F238E27FC236}">
                <a16:creationId xmlns:a16="http://schemas.microsoft.com/office/drawing/2014/main" id="{16044E4A-3927-4B05-8CA6-3B7E80B48098}"/>
              </a:ext>
            </a:extLst>
          </p:cNvPr>
          <p:cNvCxnSpPr>
            <a:cxnSpLocks noChangeShapeType="1"/>
            <a:stCxn id="10" idx="2"/>
            <a:endCxn id="8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15">
            <a:extLst>
              <a:ext uri="{FF2B5EF4-FFF2-40B4-BE49-F238E27FC236}">
                <a16:creationId xmlns:a16="http://schemas.microsoft.com/office/drawing/2014/main" id="{716BF885-35CE-4292-B62F-A694C13B78D8}"/>
              </a:ext>
            </a:extLst>
          </p:cNvPr>
          <p:cNvCxnSpPr>
            <a:cxnSpLocks noChangeShapeType="1"/>
            <a:stCxn id="7" idx="2"/>
            <a:endCxn id="10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16">
            <a:extLst>
              <a:ext uri="{FF2B5EF4-FFF2-40B4-BE49-F238E27FC236}">
                <a16:creationId xmlns:a16="http://schemas.microsoft.com/office/drawing/2014/main" id="{33AE17C9-112F-48C2-A5E4-E796AF2A01CE}"/>
              </a:ext>
            </a:extLst>
          </p:cNvPr>
          <p:cNvCxnSpPr>
            <a:cxnSpLocks noChangeShapeType="1"/>
            <a:stCxn id="6" idx="3"/>
            <a:endCxn id="7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17">
            <a:extLst>
              <a:ext uri="{FF2B5EF4-FFF2-40B4-BE49-F238E27FC236}">
                <a16:creationId xmlns:a16="http://schemas.microsoft.com/office/drawing/2014/main" id="{43979201-9D3E-49DB-B29A-6E7F2A20D9D7}"/>
              </a:ext>
            </a:extLst>
          </p:cNvPr>
          <p:cNvCxnSpPr>
            <a:cxnSpLocks noChangeShapeType="1"/>
            <a:stCxn id="5" idx="3"/>
            <a:endCxn id="6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18">
            <a:extLst>
              <a:ext uri="{FF2B5EF4-FFF2-40B4-BE49-F238E27FC236}">
                <a16:creationId xmlns:a16="http://schemas.microsoft.com/office/drawing/2014/main" id="{8A8EFBA7-A180-4228-AC30-55C635BA8638}"/>
              </a:ext>
            </a:extLst>
          </p:cNvPr>
          <p:cNvCxnSpPr>
            <a:cxnSpLocks noChangeShapeType="1"/>
            <a:stCxn id="9" idx="0"/>
            <a:endCxn id="5" idx="1"/>
          </p:cNvCxnSpPr>
          <p:nvPr/>
        </p:nvCxnSpPr>
        <p:spPr bwMode="auto">
          <a:xfrm rot="162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Rectangle 19">
            <a:extLst>
              <a:ext uri="{FF2B5EF4-FFF2-40B4-BE49-F238E27FC236}">
                <a16:creationId xmlns:a16="http://schemas.microsoft.com/office/drawing/2014/main" id="{D601DA44-C986-4BEC-88D6-F75F9E703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Colour Image Processing</a:t>
            </a:r>
            <a:endParaRPr lang="en-US" altLang="en-US" sz="1800"/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556EE728-D9F6-4874-B35D-6E1E8080B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 dirty="0"/>
              <a:t>Image Compression</a:t>
            </a:r>
            <a:endParaRPr lang="en-US" altLang="en-US" sz="1800" dirty="0"/>
          </a:p>
        </p:txBody>
      </p:sp>
      <p:pic>
        <p:nvPicPr>
          <p:cNvPr id="21" name="Picture 21">
            <a:extLst>
              <a:ext uri="{FF2B5EF4-FFF2-40B4-BE49-F238E27FC236}">
                <a16:creationId xmlns:a16="http://schemas.microsoft.com/office/drawing/2014/main" id="{611485B7-D187-47EE-AB7A-2E51F171C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13" y="2628900"/>
            <a:ext cx="3130550" cy="296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31">
            <a:extLst>
              <a:ext uri="{FF2B5EF4-FFF2-40B4-BE49-F238E27FC236}">
                <a16:creationId xmlns:a16="http://schemas.microsoft.com/office/drawing/2014/main" id="{48ADA601-0224-42EA-8445-75E6CB39D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450" y="6623050"/>
            <a:ext cx="5035550" cy="252413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r>
              <a:rPr lang="en-IE" altLang="en-US" sz="1800" dirty="0">
                <a:solidFill>
                  <a:schemeClr val="bg1"/>
                </a:solidFill>
              </a:rPr>
              <a:t>Images taken from Gonzalez &amp; Woods, Digital Image Processing (2002)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894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6234-7F59-498F-B187-C40BE101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altLang="en-US" dirty="0"/>
              <a:t>Key Stages in Digital Image Processing: Colour Image Processing</a:t>
            </a:r>
            <a:endParaRPr lang="en-US" dirty="0"/>
          </a:p>
        </p:txBody>
      </p:sp>
      <p:sp>
        <p:nvSpPr>
          <p:cNvPr id="4" name="Rectangle 31">
            <a:extLst>
              <a:ext uri="{FF2B5EF4-FFF2-40B4-BE49-F238E27FC236}">
                <a16:creationId xmlns:a16="http://schemas.microsoft.com/office/drawing/2014/main" id="{FDECB497-F87A-4AE6-AD9A-CEB8E537C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450" y="6623050"/>
            <a:ext cx="5035550" cy="252413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r>
              <a:rPr lang="en-IE" altLang="en-US" sz="1800" dirty="0">
                <a:solidFill>
                  <a:schemeClr val="bg1"/>
                </a:solidFill>
              </a:rPr>
              <a:t>Images taken from Gonzalez &amp; Woods, Digital Image Processing (2002)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37514B-CA2E-46AC-9FC0-60EA828A0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Acquisition</a:t>
            </a:r>
            <a:endParaRPr lang="en-US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A29725-BB3D-4047-85FA-9FFC26D89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Restoration</a:t>
            </a:r>
            <a:endParaRPr lang="en-US" alt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BB1154-E7B9-40E1-B0A9-E5737D970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Morphological Processing</a:t>
            </a:r>
            <a:endParaRPr lang="en-US" alt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187D15-1A7A-4A27-A1F1-C93FA14AD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Segmentation</a:t>
            </a:r>
            <a:endParaRPr lang="en-US" alt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0805D-0967-41DE-B880-8BA1304D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Representation &amp; Description</a:t>
            </a:r>
            <a:endParaRPr lang="en-US" alt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F37DA3-57B0-4C5D-81C2-EC7D224C9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Enhancement</a:t>
            </a:r>
            <a:endParaRPr lang="en-US" alt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BD897D-0C7E-41D7-9C57-A55503E7F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Object Recognition</a:t>
            </a:r>
            <a:endParaRPr lang="en-US" altLang="en-US" sz="1800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32A1023F-7447-4DFD-8BF6-1E139363F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IE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Problem Domain</a:t>
            </a:r>
            <a:endParaRPr lang="en-US" altLang="en-US" sz="18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cxnSp>
        <p:nvCxnSpPr>
          <p:cNvPr id="13" name="AutoShape 12">
            <a:extLst>
              <a:ext uri="{FF2B5EF4-FFF2-40B4-BE49-F238E27FC236}">
                <a16:creationId xmlns:a16="http://schemas.microsoft.com/office/drawing/2014/main" id="{1DE0E667-19BE-4D84-9475-DC4D82B090F2}"/>
              </a:ext>
            </a:extLst>
          </p:cNvPr>
          <p:cNvCxnSpPr>
            <a:cxnSpLocks noChangeShapeType="1"/>
            <a:stCxn id="12" idx="0"/>
            <a:endCxn id="5" idx="2"/>
          </p:cNvCxnSpPr>
          <p:nvPr/>
        </p:nvCxnSpPr>
        <p:spPr bwMode="auto">
          <a:xfrm rot="162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13">
            <a:extLst>
              <a:ext uri="{FF2B5EF4-FFF2-40B4-BE49-F238E27FC236}">
                <a16:creationId xmlns:a16="http://schemas.microsoft.com/office/drawing/2014/main" id="{7C04303C-9EF1-4528-8AA5-0D010B67E9FC}"/>
              </a:ext>
            </a:extLst>
          </p:cNvPr>
          <p:cNvCxnSpPr>
            <a:cxnSpLocks noChangeShapeType="1"/>
            <a:stCxn id="5" idx="0"/>
            <a:endCxn id="10" idx="2"/>
          </p:cNvCxnSpPr>
          <p:nvPr/>
        </p:nvCxnSpPr>
        <p:spPr bwMode="auto">
          <a:xfrm rot="162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14">
            <a:extLst>
              <a:ext uri="{FF2B5EF4-FFF2-40B4-BE49-F238E27FC236}">
                <a16:creationId xmlns:a16="http://schemas.microsoft.com/office/drawing/2014/main" id="{35EB235B-D03A-46AE-ADDB-369E9DF2CF55}"/>
              </a:ext>
            </a:extLst>
          </p:cNvPr>
          <p:cNvCxnSpPr>
            <a:cxnSpLocks noChangeShapeType="1"/>
            <a:stCxn id="11" idx="2"/>
            <a:endCxn id="9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15">
            <a:extLst>
              <a:ext uri="{FF2B5EF4-FFF2-40B4-BE49-F238E27FC236}">
                <a16:creationId xmlns:a16="http://schemas.microsoft.com/office/drawing/2014/main" id="{A101F459-762D-4C41-888D-2225C3183181}"/>
              </a:ext>
            </a:extLst>
          </p:cNvPr>
          <p:cNvCxnSpPr>
            <a:cxnSpLocks noChangeShapeType="1"/>
            <a:stCxn id="8" idx="2"/>
            <a:endCxn id="11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16">
            <a:extLst>
              <a:ext uri="{FF2B5EF4-FFF2-40B4-BE49-F238E27FC236}">
                <a16:creationId xmlns:a16="http://schemas.microsoft.com/office/drawing/2014/main" id="{701DE17F-B537-43AE-BEC4-FABBC52B9F2B}"/>
              </a:ext>
            </a:extLst>
          </p:cNvPr>
          <p:cNvCxnSpPr>
            <a:cxnSpLocks noChangeShapeType="1"/>
            <a:stCxn id="7" idx="3"/>
            <a:endCxn id="8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17">
            <a:extLst>
              <a:ext uri="{FF2B5EF4-FFF2-40B4-BE49-F238E27FC236}">
                <a16:creationId xmlns:a16="http://schemas.microsoft.com/office/drawing/2014/main" id="{C004F3F0-8464-43C9-914C-7CA2F865B626}"/>
              </a:ext>
            </a:extLst>
          </p:cNvPr>
          <p:cNvCxnSpPr>
            <a:cxnSpLocks noChangeShapeType="1"/>
            <a:stCxn id="6" idx="3"/>
            <a:endCxn id="7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18">
            <a:extLst>
              <a:ext uri="{FF2B5EF4-FFF2-40B4-BE49-F238E27FC236}">
                <a16:creationId xmlns:a16="http://schemas.microsoft.com/office/drawing/2014/main" id="{4F066F84-E422-48CC-8C09-A17BDD568AB9}"/>
              </a:ext>
            </a:extLst>
          </p:cNvPr>
          <p:cNvCxnSpPr>
            <a:cxnSpLocks noChangeShapeType="1"/>
            <a:stCxn id="10" idx="0"/>
            <a:endCxn id="6" idx="1"/>
          </p:cNvCxnSpPr>
          <p:nvPr/>
        </p:nvCxnSpPr>
        <p:spPr bwMode="auto">
          <a:xfrm rot="162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C91DE94-6F20-4076-94FD-236AD5291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400" y="5792788"/>
            <a:ext cx="1695450" cy="830262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 dirty="0"/>
              <a:t>Colour Image Processing</a:t>
            </a:r>
            <a:endParaRPr lang="en-US" altLang="en-US" sz="1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A34EBE-8A8C-4365-B9A9-BCC84D7E7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538" y="5792788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E" altLang="en-US" sz="1800"/>
              <a:t>Image Compression</a:t>
            </a:r>
            <a:endParaRPr lang="en-US" altLang="en-US" sz="1800"/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FD5FAE6E-1EC0-44D8-B6B5-F9D13F688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92"/>
          <a:stretch>
            <a:fillRect/>
          </a:stretch>
        </p:blipFill>
        <p:spPr bwMode="auto">
          <a:xfrm>
            <a:off x="2316163" y="2801938"/>
            <a:ext cx="4491037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166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72488-D9CD-4CC7-9372-EF4631D80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Applications and Research Topics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CD4F4-FA65-434A-AFFD-22B17041F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C:\Documents and Settings\Don Fussell\My Documents\Image Processing\geek_embossed.jpg">
            <a:extLst>
              <a:ext uri="{FF2B5EF4-FFF2-40B4-BE49-F238E27FC236}">
                <a16:creationId xmlns:a16="http://schemas.microsoft.com/office/drawing/2014/main" id="{A1055A78-41E6-4F80-B6FC-42FD87810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78" y="2060713"/>
            <a:ext cx="17367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C:\Documents and Settings\Don Fussell\My Documents\Image Processing\geek_splatter.jpg">
            <a:extLst>
              <a:ext uri="{FF2B5EF4-FFF2-40B4-BE49-F238E27FC236}">
                <a16:creationId xmlns:a16="http://schemas.microsoft.com/office/drawing/2014/main" id="{B2A77AD5-1B69-44A6-BF64-DC48AC4B5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378" y="2060713"/>
            <a:ext cx="1735138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Documents and Settings\Don Fussell\My Documents\Image Processing\geek_stained.jpg">
            <a:extLst>
              <a:ext uri="{FF2B5EF4-FFF2-40B4-BE49-F238E27FC236}">
                <a16:creationId xmlns:a16="http://schemas.microsoft.com/office/drawing/2014/main" id="{F410FCFF-73DE-49AD-AB77-E81C47979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478" y="2060713"/>
            <a:ext cx="17367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C:\Documents and Settings\Don Fussell\My Documents\Image Processing\geek_charcoal.jpg">
            <a:extLst>
              <a:ext uri="{FF2B5EF4-FFF2-40B4-BE49-F238E27FC236}">
                <a16:creationId xmlns:a16="http://schemas.microsoft.com/office/drawing/2014/main" id="{346E48DC-B87A-4F58-A758-7256F2664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878" y="3432313"/>
            <a:ext cx="1735138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C:\Documents and Settings\Don Fussell\My Documents\Image Processing\geek_negative.jpg">
            <a:extLst>
              <a:ext uri="{FF2B5EF4-FFF2-40B4-BE49-F238E27FC236}">
                <a16:creationId xmlns:a16="http://schemas.microsoft.com/office/drawing/2014/main" id="{E244B84B-5545-4781-A0AF-2E55BC5F2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878" y="3432313"/>
            <a:ext cx="17367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5150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400BC-0807-4A68-B12A-0201951FD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Document Handling</a:t>
            </a:r>
            <a:endParaRPr lang="en-US" dirty="0"/>
          </a:p>
        </p:txBody>
      </p:sp>
      <p:pic>
        <p:nvPicPr>
          <p:cNvPr id="4" name="Picture 4" descr="intro_fig6">
            <a:extLst>
              <a:ext uri="{FF2B5EF4-FFF2-40B4-BE49-F238E27FC236}">
                <a16:creationId xmlns:a16="http://schemas.microsoft.com/office/drawing/2014/main" id="{70EEC471-0B5A-4F59-A684-1F2E5B9AE4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26" y="1830629"/>
            <a:ext cx="6467683" cy="481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7683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0F50-3243-41E1-B98D-6A86668DB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Signature Verification</a:t>
            </a:r>
            <a:endParaRPr lang="en-US" dirty="0"/>
          </a:p>
        </p:txBody>
      </p:sp>
      <p:pic>
        <p:nvPicPr>
          <p:cNvPr id="4" name="Picture 4" descr="signature">
            <a:extLst>
              <a:ext uri="{FF2B5EF4-FFF2-40B4-BE49-F238E27FC236}">
                <a16:creationId xmlns:a16="http://schemas.microsoft.com/office/drawing/2014/main" id="{62F38243-0966-4AAB-9B91-E9DF0B1685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21" y="1864587"/>
            <a:ext cx="7342050" cy="1912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821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B367-4E18-4E93-B5F7-A28CE9A7D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Biometrics</a:t>
            </a:r>
            <a:endParaRPr lang="en-US" dirty="0"/>
          </a:p>
        </p:txBody>
      </p:sp>
      <p:pic>
        <p:nvPicPr>
          <p:cNvPr id="4" name="Picture 4" descr="biom">
            <a:extLst>
              <a:ext uri="{FF2B5EF4-FFF2-40B4-BE49-F238E27FC236}">
                <a16:creationId xmlns:a16="http://schemas.microsoft.com/office/drawing/2014/main" id="{2CDA2D5E-F3CE-4DBA-B614-18DE1F260A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90689"/>
            <a:ext cx="7985638" cy="445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805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171F-9D8C-4242-8591-4C0F4196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</a:t>
            </a:r>
            <a:r>
              <a:rPr lang="en-US" dirty="0" err="1"/>
              <a:t>luaran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8132A-ED5D-4357-AEF2-B88BB8713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dirty="0" err="1"/>
              <a:t>Pada</a:t>
            </a:r>
            <a:r>
              <a:rPr lang="en-US" altLang="en-US" dirty="0"/>
              <a:t> </a:t>
            </a:r>
            <a:r>
              <a:rPr lang="en-US" altLang="en-US" dirty="0" err="1"/>
              <a:t>akhir</a:t>
            </a:r>
            <a:r>
              <a:rPr lang="en-US" altLang="en-US" dirty="0"/>
              <a:t> </a:t>
            </a:r>
            <a:r>
              <a:rPr lang="en-US" altLang="en-US" dirty="0" err="1"/>
              <a:t>pertemuan</a:t>
            </a:r>
            <a:r>
              <a:rPr lang="en-US" altLang="en-US" dirty="0"/>
              <a:t> </a:t>
            </a:r>
            <a:r>
              <a:rPr lang="en-US" altLang="en-US" dirty="0" err="1"/>
              <a:t>ini</a:t>
            </a:r>
            <a:r>
              <a:rPr lang="en-US" altLang="en-US" dirty="0"/>
              <a:t>, </a:t>
            </a:r>
            <a:r>
              <a:rPr lang="en-US" altLang="en-US" dirty="0" err="1"/>
              <a:t>diharapkan</a:t>
            </a:r>
            <a:r>
              <a:rPr lang="en-US" altLang="en-US" dirty="0"/>
              <a:t> </a:t>
            </a:r>
            <a:r>
              <a:rPr lang="en-US" altLang="en-US" dirty="0" err="1"/>
              <a:t>mahasiswa</a:t>
            </a:r>
            <a:r>
              <a:rPr lang="en-US" altLang="en-US" dirty="0"/>
              <a:t> </a:t>
            </a:r>
          </a:p>
          <a:p>
            <a:pPr>
              <a:buFontTx/>
              <a:buNone/>
            </a:pPr>
            <a:r>
              <a:rPr lang="en-US" altLang="en-US" dirty="0" err="1"/>
              <a:t>akan</a:t>
            </a:r>
            <a:r>
              <a:rPr lang="en-US" altLang="en-US" dirty="0"/>
              <a:t> </a:t>
            </a:r>
            <a:r>
              <a:rPr lang="en-US" altLang="en-US" dirty="0" err="1"/>
              <a:t>mampu</a:t>
            </a:r>
            <a:r>
              <a:rPr lang="en-US" altLang="en-US" dirty="0"/>
              <a:t> :</a:t>
            </a:r>
          </a:p>
          <a:p>
            <a:r>
              <a:rPr lang="en-US" altLang="en-US" dirty="0" err="1"/>
              <a:t>Menerangkan</a:t>
            </a:r>
            <a:r>
              <a:rPr lang="en-US" altLang="en-US" dirty="0"/>
              <a:t> </a:t>
            </a:r>
            <a:r>
              <a:rPr lang="en-US" altLang="en-US" dirty="0" err="1"/>
              <a:t>pembentukan</a:t>
            </a:r>
            <a:r>
              <a:rPr lang="en-US" altLang="en-US" dirty="0"/>
              <a:t> </a:t>
            </a:r>
            <a:r>
              <a:rPr lang="en-US" altLang="en-US" dirty="0" err="1"/>
              <a:t>citra</a:t>
            </a:r>
            <a:r>
              <a:rPr lang="en-US" altLang="en-US" dirty="0"/>
              <a:t> digital </a:t>
            </a:r>
            <a:r>
              <a:rPr lang="en-US" altLang="en-US" dirty="0" err="1"/>
              <a:t>dan</a:t>
            </a:r>
            <a:r>
              <a:rPr lang="en-US" altLang="en-US" dirty="0"/>
              <a:t> </a:t>
            </a:r>
            <a:r>
              <a:rPr lang="en-US" altLang="en-US" dirty="0" err="1"/>
              <a:t>berbagai</a:t>
            </a:r>
            <a:r>
              <a:rPr lang="en-US" altLang="en-US" dirty="0"/>
              <a:t> </a:t>
            </a:r>
            <a:r>
              <a:rPr lang="en-US" altLang="en-US" dirty="0" err="1"/>
              <a:t>definisi</a:t>
            </a:r>
            <a:r>
              <a:rPr lang="en-US" altLang="en-US" dirty="0"/>
              <a:t> </a:t>
            </a:r>
            <a:r>
              <a:rPr lang="en-US" altLang="en-US" dirty="0" err="1"/>
              <a:t>serta</a:t>
            </a:r>
            <a:r>
              <a:rPr lang="en-US" altLang="en-US" dirty="0"/>
              <a:t> </a:t>
            </a:r>
            <a:r>
              <a:rPr lang="en-US" altLang="en-US" dirty="0" err="1"/>
              <a:t>pengertian</a:t>
            </a:r>
            <a:r>
              <a:rPr lang="en-US" altLang="en-US" dirty="0"/>
              <a:t> </a:t>
            </a:r>
            <a:r>
              <a:rPr lang="en-US" altLang="en-US" dirty="0" err="1"/>
              <a:t>dalam</a:t>
            </a:r>
            <a:r>
              <a:rPr lang="en-US" altLang="en-US" dirty="0"/>
              <a:t> </a:t>
            </a:r>
            <a:r>
              <a:rPr lang="en-US" altLang="en-US" dirty="0" err="1"/>
              <a:t>persepsi</a:t>
            </a:r>
            <a:r>
              <a:rPr lang="en-US" altLang="en-US" dirty="0"/>
              <a:t> visual</a:t>
            </a:r>
          </a:p>
          <a:p>
            <a:r>
              <a:rPr lang="en-US" altLang="en-US" dirty="0" err="1"/>
              <a:t>Memahami</a:t>
            </a:r>
            <a:r>
              <a:rPr lang="en-US" altLang="en-US" dirty="0"/>
              <a:t> </a:t>
            </a:r>
            <a:r>
              <a:rPr lang="en-US" altLang="en-US" dirty="0" err="1"/>
              <a:t>penelitian</a:t>
            </a:r>
            <a:r>
              <a:rPr lang="en-US" altLang="en-US" dirty="0"/>
              <a:t> di </a:t>
            </a:r>
            <a:r>
              <a:rPr lang="en-US" altLang="en-US" dirty="0" err="1"/>
              <a:t>bidang</a:t>
            </a:r>
            <a:r>
              <a:rPr lang="en-US" altLang="en-US" dirty="0"/>
              <a:t> Image Processing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367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CE9D-396C-4E24-93AD-70B0F00C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Fingerprint Verification / Identification</a:t>
            </a:r>
            <a:endParaRPr lang="en-US" dirty="0"/>
          </a:p>
        </p:txBody>
      </p:sp>
      <p:pic>
        <p:nvPicPr>
          <p:cNvPr id="4" name="Picture 4" descr="biom1">
            <a:extLst>
              <a:ext uri="{FF2B5EF4-FFF2-40B4-BE49-F238E27FC236}">
                <a16:creationId xmlns:a16="http://schemas.microsoft.com/office/drawing/2014/main" id="{BED06A55-A8E0-4824-BBAD-874AEB945B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58" y="1974574"/>
            <a:ext cx="8194515" cy="4064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6747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1547-E102-49D2-BD84-14B6F34D2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Fingerprint Identification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68316-804D-4C9B-81D4-06C90B655FDD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401417"/>
            <a:ext cx="7772400" cy="4191000"/>
          </a:xfrm>
          <a:prstGeom prst="rect">
            <a:avLst/>
          </a:prstGeom>
          <a:noFill/>
        </p:spPr>
        <p:txBody>
          <a:bodyPr vert="horz" lIns="92075" tIns="46038" rIns="92075" bIns="4603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Tx/>
              <a:buChar char=" "/>
            </a:pPr>
            <a:r>
              <a:rPr lang="en-US" altLang="en-US" sz="2100"/>
              <a:t>           Minutiae</a:t>
            </a:r>
            <a:r>
              <a:rPr lang="en-US" altLang="en-US"/>
              <a:t>		</a:t>
            </a:r>
            <a:r>
              <a:rPr lang="en-US" altLang="en-US" sz="2100"/>
              <a:t>	         Matching</a:t>
            </a:r>
            <a:endParaRPr lang="en-US" altLang="en-US"/>
          </a:p>
          <a:p>
            <a:pPr>
              <a:buClr>
                <a:schemeClr val="tx1"/>
              </a:buClr>
              <a:buFontTx/>
              <a:buChar char=" "/>
            </a:pPr>
            <a:endParaRPr lang="en-US" altLang="en-US"/>
          </a:p>
          <a:p>
            <a:pPr>
              <a:buClr>
                <a:schemeClr val="tx1"/>
              </a:buClr>
              <a:buFontTx/>
              <a:buChar char=" "/>
            </a:pPr>
            <a:endParaRPr lang="en-US" altLang="en-US" sz="2100"/>
          </a:p>
          <a:p>
            <a:pPr>
              <a:buClr>
                <a:schemeClr val="tx1"/>
              </a:buClr>
              <a:buFontTx/>
              <a:buChar char=" "/>
            </a:pPr>
            <a:r>
              <a:rPr lang="en-US" altLang="en-US" sz="2100"/>
              <a:t>   Delaunay Triangulation</a:t>
            </a:r>
            <a:endParaRPr lang="en-US" altLang="en-US"/>
          </a:p>
          <a:p>
            <a:pPr>
              <a:buClr>
                <a:schemeClr val="tx1"/>
              </a:buClr>
              <a:buFontTx/>
              <a:buChar char=" "/>
            </a:pPr>
            <a:endParaRPr lang="en-US" altLang="en-US"/>
          </a:p>
        </p:txBody>
      </p:sp>
      <p:pic>
        <p:nvPicPr>
          <p:cNvPr id="5" name="Picture 4" descr="del">
            <a:extLst>
              <a:ext uri="{FF2B5EF4-FFF2-40B4-BE49-F238E27FC236}">
                <a16:creationId xmlns:a16="http://schemas.microsoft.com/office/drawing/2014/main" id="{10426706-1864-4F1E-8A09-C4621B9CC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3306417"/>
            <a:ext cx="25908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minutia">
            <a:extLst>
              <a:ext uri="{FF2B5EF4-FFF2-40B4-BE49-F238E27FC236}">
                <a16:creationId xmlns:a16="http://schemas.microsoft.com/office/drawing/2014/main" id="{0D7770DD-4742-4BD9-91E1-212CD192E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2011017"/>
            <a:ext cx="22098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verif0001">
            <a:extLst>
              <a:ext uri="{FF2B5EF4-FFF2-40B4-BE49-F238E27FC236}">
                <a16:creationId xmlns:a16="http://schemas.microsoft.com/office/drawing/2014/main" id="{94438EDD-768F-43E7-A3F1-11D07D01A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2087217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236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E4357-622B-4248-BFE5-6D5FE12D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Object Recognition</a:t>
            </a:r>
            <a:endParaRPr lang="en-US" dirty="0"/>
          </a:p>
        </p:txBody>
      </p:sp>
      <p:pic>
        <p:nvPicPr>
          <p:cNvPr id="4" name="Picture 4" descr="scene3">
            <a:extLst>
              <a:ext uri="{FF2B5EF4-FFF2-40B4-BE49-F238E27FC236}">
                <a16:creationId xmlns:a16="http://schemas.microsoft.com/office/drawing/2014/main" id="{D32F1B30-E8EF-438F-B267-2472DEB27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743200"/>
            <a:ext cx="28956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o4t4">
            <a:extLst>
              <a:ext uri="{FF2B5EF4-FFF2-40B4-BE49-F238E27FC236}">
                <a16:creationId xmlns:a16="http://schemas.microsoft.com/office/drawing/2014/main" id="{42DB22A3-A04D-4F64-BFAA-FEDC321A9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43200"/>
            <a:ext cx="3657600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565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06F39-45F1-4776-A67C-983E2F4B5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Object Recognition Research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1F1ED-40F5-4A8F-8A05-3648A088AEE5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905000"/>
            <a:ext cx="77724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Tx/>
              <a:buChar char=" "/>
            </a:pPr>
            <a:r>
              <a:rPr lang="en-US" altLang="en-US" sz="1900" dirty="0"/>
              <a:t>        reference view 1                                         reference view 2</a:t>
            </a:r>
          </a:p>
          <a:p>
            <a:endParaRPr lang="en-US" altLang="en-US" sz="1900" dirty="0"/>
          </a:p>
          <a:p>
            <a:endParaRPr lang="en-US" altLang="en-US" sz="1900" dirty="0"/>
          </a:p>
          <a:p>
            <a:endParaRPr lang="en-US" altLang="en-US" sz="1900" dirty="0"/>
          </a:p>
          <a:p>
            <a:endParaRPr lang="en-US" altLang="en-US" sz="1900" dirty="0"/>
          </a:p>
          <a:p>
            <a:endParaRPr lang="en-US" altLang="en-US" sz="1900" dirty="0"/>
          </a:p>
          <a:p>
            <a:pPr>
              <a:buClr>
                <a:schemeClr val="tx1"/>
              </a:buClr>
              <a:buFontTx/>
              <a:buChar char=" "/>
            </a:pPr>
            <a:r>
              <a:rPr lang="en-US" altLang="en-US" sz="1900" dirty="0"/>
              <a:t>                                        novel view recognized</a:t>
            </a:r>
          </a:p>
        </p:txBody>
      </p:sp>
      <p:pic>
        <p:nvPicPr>
          <p:cNvPr id="5" name="Picture 4" descr="o5r1">
            <a:extLst>
              <a:ext uri="{FF2B5EF4-FFF2-40B4-BE49-F238E27FC236}">
                <a16:creationId xmlns:a16="http://schemas.microsoft.com/office/drawing/2014/main" id="{43E72671-5B43-430D-83B7-B0CBB63F8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09800"/>
            <a:ext cx="24384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o5r2">
            <a:extLst>
              <a:ext uri="{FF2B5EF4-FFF2-40B4-BE49-F238E27FC236}">
                <a16:creationId xmlns:a16="http://schemas.microsoft.com/office/drawing/2014/main" id="{DB54B2B9-3E4F-45FA-A381-87E903D36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240170"/>
            <a:ext cx="24384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Fig5">
            <a:extLst>
              <a:ext uri="{FF2B5EF4-FFF2-40B4-BE49-F238E27FC236}">
                <a16:creationId xmlns:a16="http://schemas.microsoft.com/office/drawing/2014/main" id="{2390D628-78C3-4334-828E-652F40B8D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583" y="4545496"/>
            <a:ext cx="2209800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108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8918-E835-40BB-8902-9E547E13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Indexing into Databases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FD0996-627A-4900-B52C-B442A5BCD7E9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676400"/>
            <a:ext cx="7772400" cy="4419600"/>
          </a:xfrm>
          <a:prstGeom prst="rect">
            <a:avLst/>
          </a:prstGeom>
          <a:noFill/>
        </p:spPr>
        <p:txBody>
          <a:bodyPr vert="horz" lIns="92075" tIns="46038" rIns="92075" bIns="4603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Shape content</a:t>
            </a:r>
          </a:p>
        </p:txBody>
      </p:sp>
      <p:pic>
        <p:nvPicPr>
          <p:cNvPr id="5" name="Picture 4" descr="shapeDB">
            <a:extLst>
              <a:ext uri="{FF2B5EF4-FFF2-40B4-BE49-F238E27FC236}">
                <a16:creationId xmlns:a16="http://schemas.microsoft.com/office/drawing/2014/main" id="{7D1BAE1F-1309-480F-9099-1FEBFEE20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0"/>
            <a:ext cx="5715000" cy="4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736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DA8B-6BAE-4105-89D8-B0FC8CD9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Target Recognition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AECD9A-E736-4506-8C0C-FFB8AEE45A04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905000"/>
            <a:ext cx="77724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Department of Defense (Army, Airforce, Navy)</a:t>
            </a:r>
            <a:endParaRPr lang="en-US" altLang="en-US" dirty="0"/>
          </a:p>
        </p:txBody>
      </p:sp>
      <p:pic>
        <p:nvPicPr>
          <p:cNvPr id="5" name="Picture 4" descr="targetr">
            <a:extLst>
              <a:ext uri="{FF2B5EF4-FFF2-40B4-BE49-F238E27FC236}">
                <a16:creationId xmlns:a16="http://schemas.microsoft.com/office/drawing/2014/main" id="{5E6C92CC-2F47-49D9-809D-6B768B7EB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048000"/>
            <a:ext cx="24288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argetrr">
            <a:extLst>
              <a:ext uri="{FF2B5EF4-FFF2-40B4-BE49-F238E27FC236}">
                <a16:creationId xmlns:a16="http://schemas.microsoft.com/office/drawing/2014/main" id="{FB332E3C-500B-4DE2-B1D4-0CD56699E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048000"/>
            <a:ext cx="24288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04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8996-D3D4-4E33-8FF2-BA4C31C5E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Traffic Monitoring</a:t>
            </a:r>
            <a:endParaRPr lang="en-US" dirty="0"/>
          </a:p>
        </p:txBody>
      </p:sp>
      <p:pic>
        <p:nvPicPr>
          <p:cNvPr id="4" name="Picture 4" descr="traffic">
            <a:extLst>
              <a:ext uri="{FF2B5EF4-FFF2-40B4-BE49-F238E27FC236}">
                <a16:creationId xmlns:a16="http://schemas.microsoft.com/office/drawing/2014/main" id="{DFACD528-190C-4F42-8B01-90BE6AAED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48" y="1838739"/>
            <a:ext cx="35814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traffic01">
            <a:extLst>
              <a:ext uri="{FF2B5EF4-FFF2-40B4-BE49-F238E27FC236}">
                <a16:creationId xmlns:a16="http://schemas.microsoft.com/office/drawing/2014/main" id="{4E7224E7-CC6F-470E-A3C2-31435D2FE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348" y="1838739"/>
            <a:ext cx="3276600" cy="268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304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4F790-9197-4A12-9C05-0A0F3194C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Face Detection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9AF6F-0A0E-447A-88FD-C3EE552D2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 descr="faced">
            <a:extLst>
              <a:ext uri="{FF2B5EF4-FFF2-40B4-BE49-F238E27FC236}">
                <a16:creationId xmlns:a16="http://schemas.microsoft.com/office/drawing/2014/main" id="{B8363AB4-94F2-4F1E-8028-0885C05E6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86000"/>
            <a:ext cx="3429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face_detection_1">
            <a:extLst>
              <a:ext uri="{FF2B5EF4-FFF2-40B4-BE49-F238E27FC236}">
                <a16:creationId xmlns:a16="http://schemas.microsoft.com/office/drawing/2014/main" id="{70F45158-9C83-4C0D-B60B-F06C1CF3D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3622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251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9B6A9-034E-4037-9B03-C6E0D876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Face Recognition</a:t>
            </a:r>
            <a:endParaRPr lang="en-US" dirty="0"/>
          </a:p>
        </p:txBody>
      </p:sp>
      <p:pic>
        <p:nvPicPr>
          <p:cNvPr id="4" name="Picture 4" descr="TS">
            <a:extLst>
              <a:ext uri="{FF2B5EF4-FFF2-40B4-BE49-F238E27FC236}">
                <a16:creationId xmlns:a16="http://schemas.microsoft.com/office/drawing/2014/main" id="{E9780249-7469-449E-BD22-61D72973DC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17" y="1690689"/>
            <a:ext cx="7610740" cy="449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518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074A1-DB23-4850-8CE2-2368DFF7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Face Detection/Recognition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C5201-DD36-4C4D-A254-04CF0F292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 descr="Fig5c">
            <a:extLst>
              <a:ext uri="{FF2B5EF4-FFF2-40B4-BE49-F238E27FC236}">
                <a16:creationId xmlns:a16="http://schemas.microsoft.com/office/drawing/2014/main" id="{B7E3BCAA-2570-40A8-A147-727A58EB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8800"/>
            <a:ext cx="3505200" cy="235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Fig5f">
            <a:extLst>
              <a:ext uri="{FF2B5EF4-FFF2-40B4-BE49-F238E27FC236}">
                <a16:creationId xmlns:a16="http://schemas.microsoft.com/office/drawing/2014/main" id="{720007BC-EDC4-4ECE-B8D1-E5F286087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828800"/>
            <a:ext cx="3124200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Fig5g">
            <a:extLst>
              <a:ext uri="{FF2B5EF4-FFF2-40B4-BE49-F238E27FC236}">
                <a16:creationId xmlns:a16="http://schemas.microsoft.com/office/drawing/2014/main" id="{D3BD2F19-A757-458E-B9E4-64F3DAE82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419600"/>
            <a:ext cx="3657600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64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A4ED4-7782-4443-ABB0-AF6CED6C4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Image Formation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E763923-6CD9-485F-A30A-CBA688C144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864" y="1825625"/>
            <a:ext cx="6242271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6754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48B96-2564-497B-A6CC-9FE5B719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Facial Expression Recognition</a:t>
            </a:r>
            <a:endParaRPr lang="en-US" dirty="0"/>
          </a:p>
        </p:txBody>
      </p:sp>
      <p:pic>
        <p:nvPicPr>
          <p:cNvPr id="4" name="Picture 4" descr="facial_express">
            <a:extLst>
              <a:ext uri="{FF2B5EF4-FFF2-40B4-BE49-F238E27FC236}">
                <a16:creationId xmlns:a16="http://schemas.microsoft.com/office/drawing/2014/main" id="{D2C56B4F-3424-450F-B8EB-5ED7907DBC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65563"/>
            <a:ext cx="6626087" cy="4593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1617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60F77-2C61-4F45-8002-DD25E50DC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Human Activity Recognition</a:t>
            </a:r>
            <a:endParaRPr lang="en-US" dirty="0"/>
          </a:p>
        </p:txBody>
      </p:sp>
      <p:pic>
        <p:nvPicPr>
          <p:cNvPr id="4" name="Picture 4" descr="Motif_BagExchange">
            <a:extLst>
              <a:ext uri="{FF2B5EF4-FFF2-40B4-BE49-F238E27FC236}">
                <a16:creationId xmlns:a16="http://schemas.microsoft.com/office/drawing/2014/main" id="{D9096206-5892-4AF1-A636-7DF2F847CF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59" y="1951646"/>
            <a:ext cx="7815852" cy="2964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2032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D2A0-9093-4CF4-8129-AB64B03B0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Medical Applications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A399C6-A871-4F02-A2FB-CBFC0DEA35FA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905000"/>
            <a:ext cx="77724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100" dirty="0"/>
              <a:t>           skin cancer			       breast cancer</a:t>
            </a:r>
          </a:p>
        </p:txBody>
      </p:sp>
      <p:pic>
        <p:nvPicPr>
          <p:cNvPr id="5" name="Picture 4" descr="cancer">
            <a:extLst>
              <a:ext uri="{FF2B5EF4-FFF2-40B4-BE49-F238E27FC236}">
                <a16:creationId xmlns:a16="http://schemas.microsoft.com/office/drawing/2014/main" id="{55638756-7708-4B43-AB1E-B76F8ABA6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14600"/>
            <a:ext cx="3065463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mam">
            <a:extLst>
              <a:ext uri="{FF2B5EF4-FFF2-40B4-BE49-F238E27FC236}">
                <a16:creationId xmlns:a16="http://schemas.microsoft.com/office/drawing/2014/main" id="{802DCCCC-3A4A-4CD9-9FF8-4103CC63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438400"/>
            <a:ext cx="25019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51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5DE0-6A48-4A13-BE20-ED34EE6EA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Morphing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74991-CD19-42B4-87A3-53EA946B5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morph1">
            <a:extLst>
              <a:ext uri="{FF2B5EF4-FFF2-40B4-BE49-F238E27FC236}">
                <a16:creationId xmlns:a16="http://schemas.microsoft.com/office/drawing/2014/main" id="{1AD02730-3BA7-402D-87D4-3E5BEEAF7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962400"/>
            <a:ext cx="35052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morph2">
            <a:extLst>
              <a:ext uri="{FF2B5EF4-FFF2-40B4-BE49-F238E27FC236}">
                <a16:creationId xmlns:a16="http://schemas.microsoft.com/office/drawing/2014/main" id="{02FC0BA3-CAF9-447A-BC8D-924AAAEEE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81200"/>
            <a:ext cx="5081588" cy="178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7297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0E6C6-2DD0-4E7C-B0BE-C87C5824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 err="1">
                <a:latin typeface="Times New Roman" panose="02020603050405020304" pitchFamily="18" charset="0"/>
              </a:rPr>
              <a:t>Hubungan</a:t>
            </a:r>
            <a:r>
              <a:rPr lang="en-US" altLang="en-US" sz="4000" b="1" dirty="0">
                <a:latin typeface="Times New Roman" panose="02020603050405020304" pitchFamily="18" charset="0"/>
              </a:rPr>
              <a:t> </a:t>
            </a:r>
            <a:r>
              <a:rPr lang="en-US" altLang="en-US" sz="4000" b="1" dirty="0" err="1">
                <a:latin typeface="Times New Roman" panose="02020603050405020304" pitchFamily="18" charset="0"/>
              </a:rPr>
              <a:t>Tiga</a:t>
            </a:r>
            <a:r>
              <a:rPr lang="en-US" altLang="en-US" sz="4000" b="1" dirty="0">
                <a:latin typeface="Times New Roman" panose="02020603050405020304" pitchFamily="18" charset="0"/>
              </a:rPr>
              <a:t> </a:t>
            </a:r>
            <a:r>
              <a:rPr lang="en-US" altLang="en-US" sz="4000" b="1" dirty="0" err="1">
                <a:latin typeface="Times New Roman" panose="02020603050405020304" pitchFamily="18" charset="0"/>
              </a:rPr>
              <a:t>Disiplin</a:t>
            </a:r>
            <a:r>
              <a:rPr lang="en-US" altLang="en-US" sz="4000" b="1" dirty="0">
                <a:latin typeface="Times New Roman" panose="02020603050405020304" pitchFamily="18" charset="0"/>
              </a:rPr>
              <a:t> </a:t>
            </a:r>
            <a:r>
              <a:rPr lang="en-US" altLang="en-US" sz="4000" b="1" dirty="0" err="1">
                <a:latin typeface="Times New Roman" panose="02020603050405020304" pitchFamily="18" charset="0"/>
              </a:rPr>
              <a:t>Ilmu</a:t>
            </a:r>
            <a:r>
              <a:rPr lang="en-US" altLang="en-US" sz="4000" b="1" dirty="0">
                <a:latin typeface="Times New Roman" panose="02020603050405020304" pitchFamily="18" charset="0"/>
              </a:rPr>
              <a:t> </a:t>
            </a:r>
            <a:endParaRPr lang="en-US" sz="4000" dirty="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D9358561-4DE0-4BB6-A578-BB2C29219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016250"/>
            <a:ext cx="1295400" cy="914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1600"/>
              <a:t>Citra</a:t>
            </a:r>
          </a:p>
        </p:txBody>
      </p:sp>
      <p:sp>
        <p:nvSpPr>
          <p:cNvPr id="5" name="Oval 7">
            <a:extLst>
              <a:ext uri="{FF2B5EF4-FFF2-40B4-BE49-F238E27FC236}">
                <a16:creationId xmlns:a16="http://schemas.microsoft.com/office/drawing/2014/main" id="{EEDFAA6E-9BA3-4C09-B0F1-00B4C5516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016250"/>
            <a:ext cx="1295400" cy="990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1600"/>
              <a:t>Deskripsi/</a:t>
            </a:r>
          </a:p>
          <a:p>
            <a:pPr algn="ctr" eaLnBrk="1" hangingPunct="1"/>
            <a:r>
              <a:rPr lang="en-US" altLang="en-US" sz="1600"/>
              <a:t>Informasi</a:t>
            </a:r>
          </a:p>
        </p:txBody>
      </p:sp>
      <p:sp>
        <p:nvSpPr>
          <p:cNvPr id="6" name="Line 8">
            <a:extLst>
              <a:ext uri="{FF2B5EF4-FFF2-40B4-BE49-F238E27FC236}">
                <a16:creationId xmlns:a16="http://schemas.microsoft.com/office/drawing/2014/main" id="{79506D57-3694-4E8E-AFAF-53A9CF791B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3158711"/>
            <a:ext cx="2133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9">
            <a:extLst>
              <a:ext uri="{FF2B5EF4-FFF2-40B4-BE49-F238E27FC236}">
                <a16:creationId xmlns:a16="http://schemas.microsoft.com/office/drawing/2014/main" id="{E9DCD0C0-3D73-4CBF-9808-62788C7A8C8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2435" y="3793711"/>
            <a:ext cx="2133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id="{E019C7ED-734F-4F56-B1C7-49FD62ECB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2676353"/>
            <a:ext cx="213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dirty="0" err="1"/>
              <a:t>Pengenalan</a:t>
            </a:r>
            <a:r>
              <a:rPr lang="en-US" altLang="en-US" sz="1600" dirty="0"/>
              <a:t> Pola</a:t>
            </a: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81A54FF6-54A0-4487-B5F3-6EA196700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864184"/>
            <a:ext cx="1905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dirty="0" err="1"/>
              <a:t>Grafika</a:t>
            </a:r>
            <a:r>
              <a:rPr lang="en-US" altLang="en-US" sz="1600" dirty="0"/>
              <a:t> </a:t>
            </a:r>
            <a:r>
              <a:rPr lang="en-US" altLang="en-US" sz="1600" dirty="0" err="1"/>
              <a:t>Komputer</a:t>
            </a:r>
            <a:endParaRPr lang="en-US" altLang="en-US" sz="1600" dirty="0"/>
          </a:p>
        </p:txBody>
      </p:sp>
      <p:sp>
        <p:nvSpPr>
          <p:cNvPr id="10" name="Text Box 12">
            <a:extLst>
              <a:ext uri="{FF2B5EF4-FFF2-40B4-BE49-F238E27FC236}">
                <a16:creationId xmlns:a16="http://schemas.microsoft.com/office/drawing/2014/main" id="{004CEBFE-F4CA-4DB2-9091-B4A1EAA10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4235450"/>
            <a:ext cx="1981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/>
              <a:t>Kecerdasan Buatan</a:t>
            </a:r>
          </a:p>
        </p:txBody>
      </p:sp>
      <p:sp>
        <p:nvSpPr>
          <p:cNvPr id="11" name="Text Box 13">
            <a:extLst>
              <a:ext uri="{FF2B5EF4-FFF2-40B4-BE49-F238E27FC236}">
                <a16:creationId xmlns:a16="http://schemas.microsoft.com/office/drawing/2014/main" id="{8B5BF257-C644-4E61-B8E5-5B0977108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311650"/>
            <a:ext cx="1905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dirty="0" err="1"/>
              <a:t>Pengolahan</a:t>
            </a:r>
            <a:r>
              <a:rPr lang="en-US" altLang="en-US" sz="1600" dirty="0"/>
              <a:t> Citra</a:t>
            </a:r>
          </a:p>
        </p:txBody>
      </p:sp>
      <p:cxnSp>
        <p:nvCxnSpPr>
          <p:cNvPr id="12" name="AutoShape 16">
            <a:extLst>
              <a:ext uri="{FF2B5EF4-FFF2-40B4-BE49-F238E27FC236}">
                <a16:creationId xmlns:a16="http://schemas.microsoft.com/office/drawing/2014/main" id="{FC1C87F1-BD4C-4579-961E-447F76A2450E}"/>
              </a:ext>
            </a:extLst>
          </p:cNvPr>
          <p:cNvCxnSpPr>
            <a:cxnSpLocks noChangeShapeType="1"/>
            <a:stCxn id="5" idx="4"/>
            <a:endCxn id="5" idx="6"/>
          </p:cNvCxnSpPr>
          <p:nvPr/>
        </p:nvCxnSpPr>
        <p:spPr bwMode="auto">
          <a:xfrm rot="5400000" flipH="1" flipV="1">
            <a:off x="6286500" y="3435350"/>
            <a:ext cx="495300" cy="647700"/>
          </a:xfrm>
          <a:prstGeom prst="curvedConnector4">
            <a:avLst>
              <a:gd name="adj1" fmla="val -46153"/>
              <a:gd name="adj2" fmla="val 135296"/>
            </a:avLst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AutoShape 17">
            <a:extLst>
              <a:ext uri="{FF2B5EF4-FFF2-40B4-BE49-F238E27FC236}">
                <a16:creationId xmlns:a16="http://schemas.microsoft.com/office/drawing/2014/main" id="{513E00CE-0665-44D3-9425-FCECF450B2AC}"/>
              </a:ext>
            </a:extLst>
          </p:cNvPr>
          <p:cNvCxnSpPr>
            <a:cxnSpLocks noChangeShapeType="1"/>
            <a:stCxn id="4" idx="4"/>
            <a:endCxn id="4" idx="2"/>
          </p:cNvCxnSpPr>
          <p:nvPr/>
        </p:nvCxnSpPr>
        <p:spPr bwMode="auto">
          <a:xfrm rot="16200000" flipV="1">
            <a:off x="2228850" y="3378200"/>
            <a:ext cx="457200" cy="647700"/>
          </a:xfrm>
          <a:prstGeom prst="curvedConnector4">
            <a:avLst>
              <a:gd name="adj1" fmla="val -50000"/>
              <a:gd name="adj2" fmla="val 135296"/>
            </a:avLst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 Box 10">
            <a:extLst>
              <a:ext uri="{FF2B5EF4-FFF2-40B4-BE49-F238E27FC236}">
                <a16:creationId xmlns:a16="http://schemas.microsoft.com/office/drawing/2014/main" id="{0CF66EA6-D710-487D-8451-76EA929CE7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236706"/>
            <a:ext cx="213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857903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E795-2A95-46B1-818E-4E7CE408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Times New Roman" panose="02020603050405020304" pitchFamily="18" charset="0"/>
              </a:rPr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32B1C-D1AB-4DC3-8374-288D79EAA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en-US" altLang="en-US" dirty="0"/>
              <a:t>Mata </a:t>
            </a:r>
            <a:r>
              <a:rPr lang="en-US" altLang="en-US" dirty="0" err="1"/>
              <a:t>Kuliah</a:t>
            </a:r>
            <a:r>
              <a:rPr lang="en-US" altLang="en-US" dirty="0"/>
              <a:t> </a:t>
            </a:r>
            <a:r>
              <a:rPr lang="en-US" altLang="en-US" dirty="0" err="1"/>
              <a:t>Pengolahan</a:t>
            </a:r>
            <a:r>
              <a:rPr lang="en-US" altLang="en-US" dirty="0"/>
              <a:t> Citra Digital </a:t>
            </a:r>
            <a:r>
              <a:rPr lang="en-US" altLang="en-US" dirty="0" err="1"/>
              <a:t>memberikan</a:t>
            </a:r>
            <a:r>
              <a:rPr lang="en-US" altLang="en-US" dirty="0"/>
              <a:t> </a:t>
            </a:r>
            <a:r>
              <a:rPr lang="en-US" altLang="en-US" dirty="0" err="1"/>
              <a:t>pemahaman</a:t>
            </a:r>
            <a:r>
              <a:rPr lang="en-US" altLang="en-US" dirty="0"/>
              <a:t> </a:t>
            </a:r>
            <a:r>
              <a:rPr lang="en-US" altLang="en-US" dirty="0" err="1"/>
              <a:t>tentang</a:t>
            </a:r>
            <a:r>
              <a:rPr lang="en-US" altLang="en-US" dirty="0"/>
              <a:t> </a:t>
            </a:r>
            <a:r>
              <a:rPr lang="en-US" altLang="en-US" dirty="0" err="1"/>
              <a:t>manfaat</a:t>
            </a:r>
            <a:r>
              <a:rPr lang="en-US" altLang="en-US" dirty="0"/>
              <a:t> </a:t>
            </a:r>
            <a:r>
              <a:rPr lang="en-US" altLang="en-US" dirty="0" err="1"/>
              <a:t>pengolahan</a:t>
            </a:r>
            <a:r>
              <a:rPr lang="en-US" altLang="en-US" dirty="0"/>
              <a:t> </a:t>
            </a:r>
            <a:r>
              <a:rPr lang="en-US" altLang="en-US" dirty="0" err="1"/>
              <a:t>citra</a:t>
            </a:r>
            <a:r>
              <a:rPr lang="en-US" altLang="en-US" dirty="0"/>
              <a:t> </a:t>
            </a:r>
            <a:r>
              <a:rPr lang="en-US" altLang="en-US" dirty="0" err="1"/>
              <a:t>pada</a:t>
            </a:r>
            <a:r>
              <a:rPr lang="en-US" altLang="en-US" dirty="0"/>
              <a:t> </a:t>
            </a:r>
            <a:r>
              <a:rPr lang="en-US" altLang="en-US" dirty="0" err="1"/>
              <a:t>berbagai</a:t>
            </a:r>
            <a:r>
              <a:rPr lang="en-US" altLang="en-US" dirty="0"/>
              <a:t> </a:t>
            </a:r>
            <a:r>
              <a:rPr lang="en-US" altLang="en-US" dirty="0" err="1"/>
              <a:t>aplikasi</a:t>
            </a:r>
            <a:r>
              <a:rPr lang="en-US" altLang="en-US" dirty="0"/>
              <a:t>. 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en-US" altLang="en-US" dirty="0"/>
              <a:t>Teknik </a:t>
            </a:r>
            <a:r>
              <a:rPr lang="en-US" altLang="en-US" dirty="0" err="1"/>
              <a:t>Pengolahan</a:t>
            </a:r>
            <a:r>
              <a:rPr lang="en-US" altLang="en-US" dirty="0"/>
              <a:t> Citra Digital </a:t>
            </a:r>
            <a:r>
              <a:rPr lang="en-US" altLang="en-US" dirty="0" err="1"/>
              <a:t>digunakan</a:t>
            </a:r>
            <a:r>
              <a:rPr lang="en-US" altLang="en-US" dirty="0"/>
              <a:t> </a:t>
            </a:r>
            <a:r>
              <a:rPr lang="en-US" altLang="en-US" dirty="0" err="1"/>
              <a:t>dalam</a:t>
            </a:r>
            <a:r>
              <a:rPr lang="en-US" altLang="en-US" dirty="0"/>
              <a:t> </a:t>
            </a:r>
            <a:r>
              <a:rPr lang="en-US" altLang="en-US" dirty="0" err="1"/>
              <a:t>dapat</a:t>
            </a:r>
            <a:r>
              <a:rPr lang="en-US" altLang="en-US" dirty="0"/>
              <a:t> </a:t>
            </a:r>
            <a:r>
              <a:rPr lang="en-US" altLang="en-US" dirty="0" err="1"/>
              <a:t>digunakan</a:t>
            </a:r>
            <a:r>
              <a:rPr lang="en-US" altLang="en-US" dirty="0"/>
              <a:t> </a:t>
            </a:r>
            <a:r>
              <a:rPr lang="en-US" altLang="en-US" dirty="0" err="1"/>
              <a:t>dalam</a:t>
            </a:r>
            <a:r>
              <a:rPr lang="en-US" altLang="en-US" dirty="0"/>
              <a:t> </a:t>
            </a:r>
            <a:r>
              <a:rPr lang="en-US" altLang="en-US" dirty="0" err="1"/>
              <a:t>bidang</a:t>
            </a:r>
            <a:r>
              <a:rPr lang="en-US" altLang="en-US" dirty="0"/>
              <a:t> </a:t>
            </a:r>
            <a:r>
              <a:rPr lang="en-US" altLang="en-US" dirty="0" err="1"/>
              <a:t>krimininalitas</a:t>
            </a:r>
            <a:r>
              <a:rPr lang="en-US" altLang="en-US" dirty="0"/>
              <a:t>, </a:t>
            </a:r>
            <a:r>
              <a:rPr lang="en-US" altLang="en-US" dirty="0" err="1"/>
              <a:t>Kedokteran</a:t>
            </a:r>
            <a:r>
              <a:rPr lang="en-US" altLang="en-US" dirty="0"/>
              <a:t>, </a:t>
            </a:r>
            <a:r>
              <a:rPr lang="en-US" altLang="en-US" dirty="0" err="1"/>
              <a:t>dsb</a:t>
            </a:r>
            <a:endParaRPr lang="en-US" altLang="en-US" dirty="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en-US" altLang="en-US" dirty="0" err="1">
                <a:latin typeface="Times New Roman" panose="02020603050405020304" pitchFamily="18" charset="0"/>
              </a:rPr>
              <a:t>Pengolahan</a:t>
            </a:r>
            <a:r>
              <a:rPr lang="en-US" altLang="en-US" dirty="0">
                <a:latin typeface="Times New Roman" panose="02020603050405020304" pitchFamily="18" charset="0"/>
              </a:rPr>
              <a:t> Citra Digital </a:t>
            </a:r>
            <a:r>
              <a:rPr lang="en-US" altLang="en-US" dirty="0" err="1">
                <a:latin typeface="Times New Roman" panose="02020603050405020304" pitchFamily="18" charset="0"/>
              </a:rPr>
              <a:t>bersifat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multidisiplin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ilmu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antara</a:t>
            </a:r>
            <a:r>
              <a:rPr lang="en-US" altLang="en-US" dirty="0">
                <a:latin typeface="Times New Roman" panose="02020603050405020304" pitchFamily="18" charset="0"/>
              </a:rPr>
              <a:t> lain </a:t>
            </a:r>
            <a:r>
              <a:rPr lang="en-US" altLang="en-US" dirty="0" err="1">
                <a:latin typeface="Times New Roman" panose="02020603050405020304" pitchFamily="18" charset="0"/>
              </a:rPr>
              <a:t>komputer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grafik</a:t>
            </a:r>
            <a:r>
              <a:rPr lang="en-US" altLang="en-US" dirty="0">
                <a:latin typeface="Times New Roman" panose="02020603050405020304" pitchFamily="18" charset="0"/>
              </a:rPr>
              <a:t>, </a:t>
            </a:r>
            <a:r>
              <a:rPr lang="en-US" altLang="en-US" dirty="0" err="1">
                <a:latin typeface="Times New Roman" panose="02020603050405020304" pitchFamily="18" charset="0"/>
              </a:rPr>
              <a:t>kecerdasan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buatan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dan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komputer</a:t>
            </a:r>
            <a:r>
              <a:rPr lang="en-US" altLang="en-US" dirty="0">
                <a:latin typeface="Times New Roman" panose="02020603050405020304" pitchFamily="18" charset="0"/>
              </a:rPr>
              <a:t> vision.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endParaRPr lang="en-US" altLang="en-US" dirty="0"/>
          </a:p>
          <a:p>
            <a:pPr marL="609600" indent="-609600">
              <a:buFont typeface="Wingdings" panose="05000000000000000000" pitchFamily="2" charset="2"/>
              <a:buNone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15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8717F-1A1B-4474-9EAD-BCA1D321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Conventional Imaging System</a:t>
            </a:r>
            <a:endParaRPr lang="en-US" dirty="0"/>
          </a:p>
        </p:txBody>
      </p:sp>
      <p:sp>
        <p:nvSpPr>
          <p:cNvPr id="4" name="Rectangle 4" descr="50%">
            <a:extLst>
              <a:ext uri="{FF2B5EF4-FFF2-40B4-BE49-F238E27FC236}">
                <a16:creationId xmlns:a16="http://schemas.microsoft.com/office/drawing/2014/main" id="{A0575580-1BDB-4DEC-B011-4CE09AF4F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05000"/>
            <a:ext cx="3733800" cy="1905000"/>
          </a:xfrm>
          <a:prstGeom prst="rect">
            <a:avLst/>
          </a:prstGeom>
          <a:pattFill prst="pct50">
            <a:fgClr>
              <a:srgbClr val="B2B2B2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2C60D395-ED05-48D3-B9BD-B7147AADE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362200"/>
            <a:ext cx="1066800" cy="9540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altLang="en-US" sz="1400" b="1">
                <a:latin typeface="Times New Roman" panose="02020603050405020304" pitchFamily="18" charset="0"/>
              </a:rPr>
              <a:t>A/D Converter &amp; </a:t>
            </a:r>
          </a:p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altLang="en-US" sz="1400" b="1">
                <a:latin typeface="Times New Roman" panose="02020603050405020304" pitchFamily="18" charset="0"/>
              </a:rPr>
              <a:t>Video Controller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778FAB1F-5CD5-4717-9DD6-4680A9AA7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90800"/>
            <a:ext cx="914400" cy="527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1400" b="1">
                <a:latin typeface="Times New Roman" panose="02020603050405020304" pitchFamily="18" charset="0"/>
              </a:rPr>
              <a:t>Frame Buffer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16734544-0859-4EB8-AABB-0965E0AAF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590800"/>
            <a:ext cx="990600" cy="527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1400" b="1">
                <a:latin typeface="Times New Roman" panose="02020603050405020304" pitchFamily="18" charset="0"/>
              </a:rPr>
              <a:t>D/A Converter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846CD8B-1C5D-4D05-9091-75D70C248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905000"/>
            <a:ext cx="2514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>
                <a:latin typeface="Times New Roman" panose="02020603050405020304" pitchFamily="18" charset="0"/>
              </a:rPr>
              <a:t>FRAME STORE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219AA56E-4917-420B-AE1B-66A74156D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5105400"/>
            <a:ext cx="990600" cy="533400"/>
          </a:xfrm>
          <a:prstGeom prst="flowChartMagneticDrum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37AAE4F7-C69B-49D0-86D8-86B440DD0C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28956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FA64A74A-C694-45CF-879E-4410CCE5514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8956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64BE3C95-A4F9-4364-AB4C-2702B8B40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191000"/>
            <a:ext cx="167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D1560933-D540-46B7-87CB-F35CB5E25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4114800"/>
            <a:ext cx="1981200" cy="571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lnSpc>
                <a:spcPct val="40000"/>
              </a:lnSpc>
              <a:spcBef>
                <a:spcPct val="50000"/>
              </a:spcBef>
            </a:pPr>
            <a:endParaRPr lang="en-US" altLang="en-US" sz="1400" b="1">
              <a:latin typeface="Times New Roman" panose="02020603050405020304" pitchFamily="18" charset="0"/>
            </a:endParaRPr>
          </a:p>
          <a:p>
            <a:pPr algn="ctr" eaLnBrk="0" hangingPunct="0">
              <a:lnSpc>
                <a:spcPct val="40000"/>
              </a:lnSpc>
              <a:spcBef>
                <a:spcPct val="50000"/>
              </a:spcBef>
            </a:pPr>
            <a:r>
              <a:rPr lang="en-US" altLang="en-US" sz="1400" b="1">
                <a:latin typeface="Times New Roman" panose="02020603050405020304" pitchFamily="18" charset="0"/>
              </a:rPr>
              <a:t>MICROCOMPUTER</a:t>
            </a:r>
          </a:p>
          <a:p>
            <a:pPr algn="ctr" eaLnBrk="0" hangingPunct="0">
              <a:lnSpc>
                <a:spcPct val="40000"/>
              </a:lnSpc>
              <a:spcBef>
                <a:spcPct val="50000"/>
              </a:spcBef>
            </a:pPr>
            <a:endParaRPr lang="en-US" altLang="en-US" sz="1400" b="1">
              <a:latin typeface="Times New Roman" panose="02020603050405020304" pitchFamily="18" charset="0"/>
            </a:endParaRP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A11A9855-C0A2-4BE1-AA30-D2F7B8A3980E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31242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225B8AA9-8791-430B-A971-842EA009D0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31242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A8993009-FF09-4421-B38C-D837DA2C26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38600" y="27432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F5E572A5-CECB-4B6E-91D4-A9AB4579D8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7000" y="28956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028260C6-C738-4285-90FC-8C546B5DA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590800"/>
            <a:ext cx="609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9">
            <a:extLst>
              <a:ext uri="{FF2B5EF4-FFF2-40B4-BE49-F238E27FC236}">
                <a16:creationId xmlns:a16="http://schemas.microsoft.com/office/drawing/2014/main" id="{7122E1AE-75BC-4283-AFC6-7A8EA5D38793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14500" y="2628900"/>
            <a:ext cx="381000" cy="3048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B90FE92F-8393-45F5-B7BA-AD1F6EB5F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828800"/>
            <a:ext cx="1143000" cy="2514600"/>
          </a:xfrm>
          <a:prstGeom prst="irregularSeal1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DCD624C9-EE22-4F01-9FE0-8EE5C6CA7F6F}"/>
              </a:ext>
            </a:extLst>
          </p:cNvPr>
          <p:cNvSpPr txBox="1">
            <a:spLocks noChangeArrowheads="1"/>
          </p:cNvSpPr>
          <p:nvPr/>
        </p:nvSpPr>
        <p:spPr bwMode="auto">
          <a:xfrm rot="16206889">
            <a:off x="381000" y="2819400"/>
            <a:ext cx="152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1400" b="1">
                <a:latin typeface="Times New Roman" panose="02020603050405020304" pitchFamily="18" charset="0"/>
              </a:rPr>
              <a:t>OBJECTS</a:t>
            </a:r>
          </a:p>
        </p:txBody>
      </p:sp>
      <p:sp>
        <p:nvSpPr>
          <p:cNvPr id="22" name="Line 22">
            <a:extLst>
              <a:ext uri="{FF2B5EF4-FFF2-40B4-BE49-F238E27FC236}">
                <a16:creationId xmlns:a16="http://schemas.microsoft.com/office/drawing/2014/main" id="{C882BF54-D51F-4393-BC3B-780D8BF728C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47244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23">
            <a:extLst>
              <a:ext uri="{FF2B5EF4-FFF2-40B4-BE49-F238E27FC236}">
                <a16:creationId xmlns:a16="http://schemas.microsoft.com/office/drawing/2014/main" id="{ACA6CEED-CA8D-468D-B2A4-001CFC4FA5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46482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402F5ADB-1439-4331-87CF-BF8407975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2438400"/>
            <a:ext cx="914400" cy="914400"/>
          </a:xfrm>
          <a:prstGeom prst="bracketPair">
            <a:avLst>
              <a:gd name="adj" fmla="val 16667"/>
            </a:avLst>
          </a:prstGeom>
          <a:solidFill>
            <a:srgbClr val="CCCCCC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5">
            <a:extLst>
              <a:ext uri="{FF2B5EF4-FFF2-40B4-BE49-F238E27FC236}">
                <a16:creationId xmlns:a16="http://schemas.microsoft.com/office/drawing/2014/main" id="{5044F345-6786-4440-91A1-751CF0F74223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24384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6">
            <a:extLst>
              <a:ext uri="{FF2B5EF4-FFF2-40B4-BE49-F238E27FC236}">
                <a16:creationId xmlns:a16="http://schemas.microsoft.com/office/drawing/2014/main" id="{9AFD49B8-7BEE-4BD2-B9D2-B27269029BD3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3352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B6ACEC58-5E0C-4CF2-B40D-31F516020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362200"/>
            <a:ext cx="1066800" cy="106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28">
            <a:extLst>
              <a:ext uri="{FF2B5EF4-FFF2-40B4-BE49-F238E27FC236}">
                <a16:creationId xmlns:a16="http://schemas.microsoft.com/office/drawing/2014/main" id="{E24C243B-1C1D-4DF3-975A-34E3CE2330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27432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Text Box 29">
            <a:extLst>
              <a:ext uri="{FF2B5EF4-FFF2-40B4-BE49-F238E27FC236}">
                <a16:creationId xmlns:a16="http://schemas.microsoft.com/office/drawing/2014/main" id="{2AB2BF27-FE64-4B8C-B724-9D9471F29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5638800"/>
            <a:ext cx="1676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1600" b="1">
                <a:latin typeface="Times New Roman" panose="02020603050405020304" pitchFamily="18" charset="0"/>
              </a:rPr>
              <a:t>Storage</a:t>
            </a:r>
          </a:p>
        </p:txBody>
      </p:sp>
      <p:sp>
        <p:nvSpPr>
          <p:cNvPr id="30" name="AutoShape 30">
            <a:extLst>
              <a:ext uri="{FF2B5EF4-FFF2-40B4-BE49-F238E27FC236}">
                <a16:creationId xmlns:a16="http://schemas.microsoft.com/office/drawing/2014/main" id="{F28FEF35-DC49-4F3C-94B6-78723409A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876800"/>
            <a:ext cx="1219200" cy="228600"/>
          </a:xfrm>
          <a:prstGeom prst="parallelogram">
            <a:avLst>
              <a:gd name="adj" fmla="val 133333"/>
            </a:avLst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AutoShape 31">
            <a:extLst>
              <a:ext uri="{FF2B5EF4-FFF2-40B4-BE49-F238E27FC236}">
                <a16:creationId xmlns:a16="http://schemas.microsoft.com/office/drawing/2014/main" id="{6F14C479-DAA4-4156-AE77-4EE611F29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191000"/>
            <a:ext cx="762000" cy="533400"/>
          </a:xfrm>
          <a:prstGeom prst="bracketPair">
            <a:avLst>
              <a:gd name="adj" fmla="val 16667"/>
            </a:avLst>
          </a:prstGeom>
          <a:solidFill>
            <a:srgbClr val="CCCCCC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32">
            <a:extLst>
              <a:ext uri="{FF2B5EF4-FFF2-40B4-BE49-F238E27FC236}">
                <a16:creationId xmlns:a16="http://schemas.microsoft.com/office/drawing/2014/main" id="{43453B71-0769-40EF-BE5C-CDF3F2C421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47244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33">
            <a:extLst>
              <a:ext uri="{FF2B5EF4-FFF2-40B4-BE49-F238E27FC236}">
                <a16:creationId xmlns:a16="http://schemas.microsoft.com/office/drawing/2014/main" id="{E0B5C0E3-D1BC-478C-ADDB-BCCCB79832D1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4191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Rectangle 34">
            <a:extLst>
              <a:ext uri="{FF2B5EF4-FFF2-40B4-BE49-F238E27FC236}">
                <a16:creationId xmlns:a16="http://schemas.microsoft.com/office/drawing/2014/main" id="{D3BF6FF4-EAC8-482E-9CA6-74461867F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4114800"/>
            <a:ext cx="9144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8CD9203A-8C49-4C0A-A041-2A14A4CA96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48006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Text Box 36">
            <a:extLst>
              <a:ext uri="{FF2B5EF4-FFF2-40B4-BE49-F238E27FC236}">
                <a16:creationId xmlns:a16="http://schemas.microsoft.com/office/drawing/2014/main" id="{E9162387-7399-4AAA-9D18-37DB59CF9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3810000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1400" b="1" dirty="0">
                <a:latin typeface="Times New Roman" panose="02020603050405020304" pitchFamily="18" charset="0"/>
              </a:rPr>
              <a:t>VDU</a:t>
            </a:r>
          </a:p>
        </p:txBody>
      </p:sp>
      <p:sp>
        <p:nvSpPr>
          <p:cNvPr id="37" name="Text Box 37">
            <a:extLst>
              <a:ext uri="{FF2B5EF4-FFF2-40B4-BE49-F238E27FC236}">
                <a16:creationId xmlns:a16="http://schemas.microsoft.com/office/drawing/2014/main" id="{0A4C25DE-9B3A-4C1A-8C0E-5D43FD305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1828800"/>
            <a:ext cx="21336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1400" b="1">
                <a:latin typeface="Times New Roman" panose="02020603050405020304" pitchFamily="18" charset="0"/>
              </a:rPr>
              <a:t>High Resolution Monochrome Monitor</a:t>
            </a:r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08245709-FF1F-490A-9805-48805998C15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4419600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Text Box 39">
            <a:extLst>
              <a:ext uri="{FF2B5EF4-FFF2-40B4-BE49-F238E27FC236}">
                <a16:creationId xmlns:a16="http://schemas.microsoft.com/office/drawing/2014/main" id="{DE0898F4-0C5F-4BB0-9553-2BAFA0F85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971800"/>
            <a:ext cx="9858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1400" b="1">
                <a:latin typeface="Times New Roman" panose="02020603050405020304" pitchFamily="18" charset="0"/>
              </a:rPr>
              <a:t>CAMERA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40" name="Line 40">
            <a:extLst>
              <a:ext uri="{FF2B5EF4-FFF2-40B4-BE49-F238E27FC236}">
                <a16:creationId xmlns:a16="http://schemas.microsoft.com/office/drawing/2014/main" id="{808F1930-523C-4A72-AFD0-BCE6B1C11C5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2895600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1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E5285-682C-4C8F-B859-90CD7BB2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Today’s Imaging System</a:t>
            </a:r>
            <a:endParaRPr lang="en-US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FC227C67-2C13-46D7-8209-D776D601E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133600"/>
            <a:ext cx="1143000" cy="2514600"/>
          </a:xfrm>
          <a:prstGeom prst="irregularSeal1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D6F9308A-6916-4BD5-A8A5-B23D08BF4569}"/>
              </a:ext>
            </a:extLst>
          </p:cNvPr>
          <p:cNvSpPr txBox="1">
            <a:spLocks noChangeArrowheads="1"/>
          </p:cNvSpPr>
          <p:nvPr/>
        </p:nvSpPr>
        <p:spPr bwMode="auto">
          <a:xfrm rot="16206889">
            <a:off x="533400" y="3124200"/>
            <a:ext cx="152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1400" b="1">
                <a:latin typeface="Times New Roman" panose="02020603050405020304" pitchFamily="18" charset="0"/>
              </a:rPr>
              <a:t>OBJECTS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942783B-1036-4F5C-849C-97A95D596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971800"/>
            <a:ext cx="7620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203CFA9B-1AED-4FDC-818C-5EF2ADFD2A7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019300" y="3086100"/>
            <a:ext cx="609600" cy="3810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E7227BB-9AE4-46CD-A39D-6657F3B5B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581400"/>
            <a:ext cx="1143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1400" b="1">
                <a:latin typeface="Times New Roman" panose="02020603050405020304" pitchFamily="18" charset="0"/>
              </a:rPr>
              <a:t>CAMERA</a:t>
            </a:r>
          </a:p>
        </p:txBody>
      </p:sp>
      <p:sp>
        <p:nvSpPr>
          <p:cNvPr id="9" name="Rectangle 9" descr="40%">
            <a:extLst>
              <a:ext uri="{FF2B5EF4-FFF2-40B4-BE49-F238E27FC236}">
                <a16:creationId xmlns:a16="http://schemas.microsoft.com/office/drawing/2014/main" id="{9B4B43A7-DF88-4DCF-A43B-FBBF4AB39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362200"/>
            <a:ext cx="762000" cy="1828800"/>
          </a:xfrm>
          <a:prstGeom prst="rect">
            <a:avLst/>
          </a:prstGeom>
          <a:pattFill prst="pct40">
            <a:fgClr>
              <a:srgbClr val="B2B2B2"/>
            </a:fgClr>
            <a:bgClr>
              <a:srgbClr val="FFFFFF"/>
            </a:bgClr>
          </a:patt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B2B2B2"/>
            </a:extrusionClr>
            <a:contourClr>
              <a:srgbClr val="B2B2B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0" name="Rectangle 10" descr="30%">
            <a:extLst>
              <a:ext uri="{FF2B5EF4-FFF2-40B4-BE49-F238E27FC236}">
                <a16:creationId xmlns:a16="http://schemas.microsoft.com/office/drawing/2014/main" id="{F2EC8A36-FF66-4A82-8B58-0F85B33FB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2438400"/>
            <a:ext cx="1752600" cy="1447800"/>
          </a:xfrm>
          <a:prstGeom prst="rect">
            <a:avLst/>
          </a:prstGeom>
          <a:pattFill prst="pct30">
            <a:fgClr>
              <a:srgbClr val="B2B2B2"/>
            </a:fgClr>
            <a:bgClr>
              <a:srgbClr val="FFFFFF"/>
            </a:bgClr>
          </a:patt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B2B2B2"/>
            </a:extrusionClr>
            <a:contourClr>
              <a:srgbClr val="B2B2B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E48C7B80-1088-4200-9FB6-4D9F6FA06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590800"/>
            <a:ext cx="1600200" cy="1143000"/>
          </a:xfrm>
          <a:prstGeom prst="bracketPair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A2D23AD1-E039-4D90-B64A-910BA6736C0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25908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A608FE0C-FD8A-4646-8E1D-437C77DC10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37338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3644B7EE-15DB-40D9-9086-E1F879589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191000"/>
            <a:ext cx="1828800" cy="76200"/>
          </a:xfrm>
          <a:prstGeom prst="rect">
            <a:avLst/>
          </a:prstGeom>
          <a:solidFill>
            <a:srgbClr val="CCCC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CCCCCC"/>
            </a:extrusionClr>
            <a:contourClr>
              <a:srgbClr val="CCCC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BFB29410-EEF2-4AB4-833B-7980E9C028A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32766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D7723152-A0E6-49FD-AF51-5F5E3D2625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42672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400" b="1">
                <a:latin typeface="Times New Roman" panose="02020603050405020304" pitchFamily="18" charset="0"/>
              </a:rPr>
              <a:t>PC/Workstation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B1074DD7-98C7-4913-B77D-26F5CF1E7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267200"/>
            <a:ext cx="22860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1600" b="1">
                <a:latin typeface="Times New Roman" panose="02020603050405020304" pitchFamily="18" charset="0"/>
              </a:rPr>
              <a:t>VGA, AGP dan Frame Grabber sudah menjadi satu modul</a:t>
            </a:r>
            <a:endParaRPr lang="en-US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B62861B7-A03C-4048-BC53-DBAAF0738E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3657600"/>
            <a:ext cx="15240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9" name="Picture 19" descr="gauss3">
            <a:extLst>
              <a:ext uri="{FF2B5EF4-FFF2-40B4-BE49-F238E27FC236}">
                <a16:creationId xmlns:a16="http://schemas.microsoft.com/office/drawing/2014/main" id="{CF0FE859-8AB0-461A-BF8B-6CC22F89B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667000"/>
            <a:ext cx="14478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Line 20">
            <a:extLst>
              <a:ext uri="{FF2B5EF4-FFF2-40B4-BE49-F238E27FC236}">
                <a16:creationId xmlns:a16="http://schemas.microsoft.com/office/drawing/2014/main" id="{EA5AAFD1-D8B4-4302-A8F4-3AFE2736EF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3200400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0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CC3A0-53C8-4ABB-8BDC-778B04EA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Imaging System (an overview)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AFD812-5D09-41E2-8B22-C764F82E9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524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2220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E789-4800-4E6C-A7E2-A8230574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REPRESENTASI CITRA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F7D0C43-BDDD-4CF8-8DD0-D763FF860A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8483430"/>
              </p:ext>
            </p:extLst>
          </p:nvPr>
        </p:nvGraphicFramePr>
        <p:xfrm>
          <a:off x="304800" y="1205949"/>
          <a:ext cx="85344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9607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7714-03FB-4314-BBB3-9A7BACDD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REPRESENTASI CITRA (</a:t>
            </a:r>
            <a:r>
              <a:rPr lang="en-US" dirty="0" err="1"/>
              <a:t>Lanjutan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140FE-75A4-44B8-82E5-DD35A02DB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err="1"/>
              <a:t>Suatu</a:t>
            </a:r>
            <a:r>
              <a:rPr lang="en-US" altLang="en-US" dirty="0"/>
              <a:t> </a:t>
            </a:r>
            <a:r>
              <a:rPr lang="en-US" altLang="en-US" dirty="0" err="1"/>
              <a:t>citra</a:t>
            </a:r>
            <a:r>
              <a:rPr lang="en-US" altLang="en-US" dirty="0"/>
              <a:t> </a:t>
            </a:r>
            <a:r>
              <a:rPr lang="en-US" altLang="en-US" dirty="0" err="1"/>
              <a:t>bisa</a:t>
            </a:r>
            <a:r>
              <a:rPr lang="en-US" altLang="en-US" dirty="0"/>
              <a:t> </a:t>
            </a:r>
            <a:r>
              <a:rPr lang="en-US" altLang="en-US" dirty="0" err="1"/>
              <a:t>didefinisikan</a:t>
            </a:r>
            <a:r>
              <a:rPr lang="en-US" altLang="en-US" dirty="0"/>
              <a:t> </a:t>
            </a:r>
            <a:r>
              <a:rPr lang="en-US" altLang="en-US" dirty="0" err="1"/>
              <a:t>sebagai</a:t>
            </a:r>
            <a:r>
              <a:rPr lang="en-US" altLang="en-US" dirty="0"/>
              <a:t> </a:t>
            </a:r>
            <a:r>
              <a:rPr lang="en-US" altLang="en-US" dirty="0" err="1"/>
              <a:t>fungsi</a:t>
            </a:r>
            <a:r>
              <a:rPr lang="en-US" altLang="en-US" dirty="0"/>
              <a:t> 2D, f(</a:t>
            </a:r>
            <a:r>
              <a:rPr lang="en-US" altLang="en-US" dirty="0" err="1"/>
              <a:t>x,y</a:t>
            </a:r>
            <a:r>
              <a:rPr lang="en-US" altLang="en-US" dirty="0"/>
              <a:t>), </a:t>
            </a:r>
            <a:r>
              <a:rPr lang="en-US" altLang="en-US" dirty="0" err="1"/>
              <a:t>dengan</a:t>
            </a:r>
            <a:r>
              <a:rPr lang="en-US" altLang="en-US" dirty="0"/>
              <a:t> :</a:t>
            </a:r>
          </a:p>
          <a:p>
            <a:pPr lvl="1"/>
            <a:r>
              <a:rPr lang="en-US" altLang="en-US" dirty="0"/>
              <a:t>x </a:t>
            </a:r>
            <a:r>
              <a:rPr lang="en-US" altLang="en-US" dirty="0" err="1"/>
              <a:t>dan</a:t>
            </a:r>
            <a:r>
              <a:rPr lang="en-US" altLang="en-US" dirty="0"/>
              <a:t> y </a:t>
            </a:r>
            <a:r>
              <a:rPr lang="en-US" altLang="en-US" dirty="0" err="1"/>
              <a:t>adalah</a:t>
            </a:r>
            <a:r>
              <a:rPr lang="en-US" altLang="en-US" dirty="0"/>
              <a:t> </a:t>
            </a:r>
            <a:r>
              <a:rPr lang="en-US" altLang="en-US" dirty="0" err="1"/>
              <a:t>koordinat</a:t>
            </a:r>
            <a:r>
              <a:rPr lang="en-US" altLang="en-US" dirty="0"/>
              <a:t> </a:t>
            </a:r>
            <a:r>
              <a:rPr lang="en-US" altLang="en-US" dirty="0" err="1"/>
              <a:t>spasial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 err="1"/>
              <a:t>amplitudo</a:t>
            </a:r>
            <a:r>
              <a:rPr lang="en-US" altLang="en-US" dirty="0"/>
              <a:t> f </a:t>
            </a:r>
            <a:r>
              <a:rPr lang="en-US" altLang="en-US" dirty="0" err="1"/>
              <a:t>pada</a:t>
            </a:r>
            <a:r>
              <a:rPr lang="en-US" altLang="en-US" dirty="0"/>
              <a:t> </a:t>
            </a:r>
            <a:r>
              <a:rPr lang="en-US" altLang="en-US" dirty="0" err="1"/>
              <a:t>pasangan</a:t>
            </a:r>
            <a:r>
              <a:rPr lang="en-US" altLang="en-US" dirty="0"/>
              <a:t> </a:t>
            </a:r>
            <a:r>
              <a:rPr lang="en-US" altLang="en-US" dirty="0" err="1"/>
              <a:t>koordinat</a:t>
            </a:r>
            <a:r>
              <a:rPr lang="en-US" altLang="en-US" dirty="0"/>
              <a:t> (</a:t>
            </a:r>
            <a:r>
              <a:rPr lang="en-US" altLang="en-US" dirty="0" err="1"/>
              <a:t>x,y</a:t>
            </a:r>
            <a:r>
              <a:rPr lang="en-US" altLang="en-US" dirty="0"/>
              <a:t>) yang </a:t>
            </a:r>
            <a:r>
              <a:rPr lang="en-US" altLang="en-US" dirty="0" err="1"/>
              <a:t>disebut</a:t>
            </a:r>
            <a:r>
              <a:rPr lang="en-US" altLang="en-US" dirty="0"/>
              <a:t> </a:t>
            </a:r>
            <a:r>
              <a:rPr lang="en-US" altLang="en-US" dirty="0" err="1"/>
              <a:t>intensitas</a:t>
            </a:r>
            <a:r>
              <a:rPr lang="en-US" altLang="en-US" dirty="0"/>
              <a:t> </a:t>
            </a:r>
            <a:r>
              <a:rPr lang="en-US" altLang="en-US" dirty="0" err="1"/>
              <a:t>atau</a:t>
            </a:r>
            <a:r>
              <a:rPr lang="en-US" altLang="en-US" dirty="0"/>
              <a:t> </a:t>
            </a:r>
            <a:r>
              <a:rPr lang="en-US" altLang="en-US" dirty="0" err="1"/>
              <a:t>tingkat</a:t>
            </a:r>
            <a:r>
              <a:rPr lang="en-US" altLang="en-US" dirty="0"/>
              <a:t> </a:t>
            </a:r>
            <a:r>
              <a:rPr lang="en-US" altLang="en-US" dirty="0" err="1"/>
              <a:t>keabuan</a:t>
            </a:r>
            <a:r>
              <a:rPr lang="en-US" altLang="en-US" dirty="0"/>
              <a:t> </a:t>
            </a:r>
            <a:r>
              <a:rPr lang="en-US" altLang="en-US" dirty="0" err="1"/>
              <a:t>citra</a:t>
            </a:r>
            <a:r>
              <a:rPr lang="en-US" altLang="en-US" dirty="0"/>
              <a:t> </a:t>
            </a:r>
            <a:r>
              <a:rPr lang="en-US" altLang="en-US" dirty="0" err="1"/>
              <a:t>pada</a:t>
            </a:r>
            <a:r>
              <a:rPr lang="en-US" altLang="en-US" dirty="0"/>
              <a:t> </a:t>
            </a:r>
            <a:r>
              <a:rPr lang="en-US" altLang="en-US" dirty="0" err="1"/>
              <a:t>titik</a:t>
            </a:r>
            <a:r>
              <a:rPr lang="en-US" altLang="en-US" dirty="0"/>
              <a:t> </a:t>
            </a:r>
            <a:r>
              <a:rPr lang="en-US" altLang="en-US" dirty="0" err="1"/>
              <a:t>tersebut</a:t>
            </a:r>
            <a:endParaRPr lang="en-US" altLang="en-US" dirty="0"/>
          </a:p>
          <a:p>
            <a:r>
              <a:rPr lang="en-US" altLang="en-US" dirty="0" err="1"/>
              <a:t>Jika</a:t>
            </a:r>
            <a:r>
              <a:rPr lang="en-US" altLang="en-US" dirty="0"/>
              <a:t> x, y </a:t>
            </a:r>
            <a:r>
              <a:rPr lang="en-US" altLang="en-US" dirty="0" err="1"/>
              <a:t>dan</a:t>
            </a:r>
            <a:r>
              <a:rPr lang="en-US" altLang="en-US" dirty="0"/>
              <a:t> f </a:t>
            </a:r>
            <a:r>
              <a:rPr lang="en-US" altLang="en-US" dirty="0" err="1"/>
              <a:t>semuanya</a:t>
            </a:r>
            <a:r>
              <a:rPr lang="en-US" altLang="en-US" dirty="0"/>
              <a:t> </a:t>
            </a:r>
            <a:r>
              <a:rPr lang="en-US" altLang="en-US" dirty="0" err="1"/>
              <a:t>berhingga</a:t>
            </a:r>
            <a:r>
              <a:rPr lang="en-US" altLang="en-US" dirty="0"/>
              <a:t>, </a:t>
            </a:r>
            <a:r>
              <a:rPr lang="en-US" altLang="en-US" dirty="0" err="1"/>
              <a:t>dan</a:t>
            </a:r>
            <a:r>
              <a:rPr lang="en-US" altLang="en-US" dirty="0"/>
              <a:t> </a:t>
            </a:r>
            <a:r>
              <a:rPr lang="en-US" altLang="en-US" dirty="0" err="1"/>
              <a:t>nilainya</a:t>
            </a:r>
            <a:r>
              <a:rPr lang="en-US" altLang="en-US" dirty="0"/>
              <a:t> </a:t>
            </a:r>
            <a:r>
              <a:rPr lang="en-US" altLang="en-US" dirty="0" err="1"/>
              <a:t>diskrit</a:t>
            </a:r>
            <a:r>
              <a:rPr lang="en-US" altLang="en-US" dirty="0"/>
              <a:t>, </a:t>
            </a:r>
            <a:r>
              <a:rPr lang="en-US" altLang="en-US" dirty="0" err="1"/>
              <a:t>kita</a:t>
            </a:r>
            <a:r>
              <a:rPr lang="en-US" altLang="en-US" dirty="0"/>
              <a:t> </a:t>
            </a:r>
            <a:r>
              <a:rPr lang="en-US" altLang="en-US" dirty="0" err="1"/>
              <a:t>menyebut</a:t>
            </a:r>
            <a:r>
              <a:rPr lang="en-US" altLang="en-US" dirty="0"/>
              <a:t> </a:t>
            </a:r>
            <a:r>
              <a:rPr lang="en-US" altLang="en-US" dirty="0" err="1"/>
              <a:t>citra</a:t>
            </a:r>
            <a:r>
              <a:rPr lang="en-US" altLang="en-US" dirty="0"/>
              <a:t> </a:t>
            </a:r>
            <a:r>
              <a:rPr lang="en-US" altLang="en-US" dirty="0" err="1"/>
              <a:t>tersebut</a:t>
            </a:r>
            <a:r>
              <a:rPr lang="en-US" altLang="en-US" dirty="0"/>
              <a:t> </a:t>
            </a:r>
            <a:r>
              <a:rPr lang="en-US" altLang="en-US" dirty="0" err="1"/>
              <a:t>sebagai</a:t>
            </a:r>
            <a:r>
              <a:rPr lang="en-US" altLang="en-US" dirty="0"/>
              <a:t> </a:t>
            </a:r>
            <a:r>
              <a:rPr lang="en-US" altLang="en-US" dirty="0" err="1"/>
              <a:t>citra</a:t>
            </a:r>
            <a:r>
              <a:rPr lang="en-US" altLang="en-US" dirty="0"/>
              <a:t> digital.</a:t>
            </a:r>
          </a:p>
          <a:p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441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</TotalTime>
  <Words>1035</Words>
  <Application>Microsoft Office PowerPoint</Application>
  <PresentationFormat>On-screen Show (4:3)</PresentationFormat>
  <Paragraphs>228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Tahoma</vt:lpstr>
      <vt:lpstr>Times New Roman</vt:lpstr>
      <vt:lpstr>Wingdings</vt:lpstr>
      <vt:lpstr>Wingdings 2</vt:lpstr>
      <vt:lpstr>Office Theme</vt:lpstr>
      <vt:lpstr>Materi Pertemuan 3 Pengolahan Citra</vt:lpstr>
      <vt:lpstr>Pembahasan</vt:lpstr>
      <vt:lpstr>Target luaran</vt:lpstr>
      <vt:lpstr>Image Formation</vt:lpstr>
      <vt:lpstr>Conventional Imaging System</vt:lpstr>
      <vt:lpstr>Today’s Imaging System</vt:lpstr>
      <vt:lpstr>Imaging System (an overview)</vt:lpstr>
      <vt:lpstr>REPRESENTASI CITRA</vt:lpstr>
      <vt:lpstr>REPRESENTASI CITRA (Lanjutan)</vt:lpstr>
      <vt:lpstr>REPRESENTASI CITRA (Lanjutan)</vt:lpstr>
      <vt:lpstr>Palet Warna</vt:lpstr>
      <vt:lpstr>Kanvas &amp; Matriks</vt:lpstr>
      <vt:lpstr>Contoh Representasi Citra &amp; Nilai Pixel</vt:lpstr>
      <vt:lpstr>Kaitannya dengan frekuensi?</vt:lpstr>
      <vt:lpstr>PowerPoint Presentation</vt:lpstr>
      <vt:lpstr>Common image file formats</vt:lpstr>
      <vt:lpstr>Key Stages in Digital Image Processing</vt:lpstr>
      <vt:lpstr>Key Stages in Digital Image Processing: Image Enhancement</vt:lpstr>
      <vt:lpstr>Key Stages in Digital Image Processing: Image Restoration</vt:lpstr>
      <vt:lpstr>Key Stages in Digital Image Processing: Morphological Processing</vt:lpstr>
      <vt:lpstr>Key Stages in Digital Image Processing: Segmentation</vt:lpstr>
      <vt:lpstr>Key Stages in Digital Image Processing: Object Recognition</vt:lpstr>
      <vt:lpstr>Key Stages in Digital Image Processing: Representation &amp; Description</vt:lpstr>
      <vt:lpstr>Key Stages in Digital Image Processing: Image Compression</vt:lpstr>
      <vt:lpstr>Key Stages in Digital Image Processing: Colour Image Processing</vt:lpstr>
      <vt:lpstr>Applications and Research Topics </vt:lpstr>
      <vt:lpstr>Document Handling</vt:lpstr>
      <vt:lpstr>Signature Verification</vt:lpstr>
      <vt:lpstr>Biometrics</vt:lpstr>
      <vt:lpstr>Fingerprint Verification / Identification</vt:lpstr>
      <vt:lpstr>Fingerprint Identification</vt:lpstr>
      <vt:lpstr>Object Recognition</vt:lpstr>
      <vt:lpstr>Object Recognition Research</vt:lpstr>
      <vt:lpstr>Indexing into Databases</vt:lpstr>
      <vt:lpstr>Target Recognition</vt:lpstr>
      <vt:lpstr>Traffic Monitoring</vt:lpstr>
      <vt:lpstr>Face Detection</vt:lpstr>
      <vt:lpstr>Face Recognition</vt:lpstr>
      <vt:lpstr>Face Detection/Recognition</vt:lpstr>
      <vt:lpstr>Facial Expression Recognition</vt:lpstr>
      <vt:lpstr>Human Activity Recognition</vt:lpstr>
      <vt:lpstr>Medical Applications</vt:lpstr>
      <vt:lpstr>Morphing</vt:lpstr>
      <vt:lpstr>Hubungan Tiga Disiplin Ilmu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 Pertemuan 3 Pengolahan Citra</dc:title>
  <dc:creator>Toni Arifin</dc:creator>
  <cp:lastModifiedBy>toni.arifin91@gmail.com</cp:lastModifiedBy>
  <cp:revision>13</cp:revision>
  <dcterms:created xsi:type="dcterms:W3CDTF">2017-10-09T03:06:17Z</dcterms:created>
  <dcterms:modified xsi:type="dcterms:W3CDTF">2019-03-10T05:38:31Z</dcterms:modified>
</cp:coreProperties>
</file>